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4" roundtripDataSignature="AMtx7mipGrww9T3hnPDmsWGuD3TIEi6X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3662614-C5BD-4675-B333-FFBC04DBDEE2}">
  <a:tblStyle styleId="{03662614-C5BD-4675-B333-FFBC04DBDEE2}" styleName="Table_0">
    <a:wholeTbl>
      <a:tcTxStyle b="off" i="off">
        <a:font>
          <a:latin typeface="Calibri"/>
          <a:ea typeface="Calibri"/>
          <a:cs typeface="Calibri"/>
        </a:font>
        <a:schemeClr val="dk1"/>
      </a:tcTxStyle>
      <a:tcStyle>
        <a:tcBdr>
          <a:left>
            <a:ln cap="flat" cmpd="sng" w="12700">
              <a:solidFill>
                <a:schemeClr val="accent1"/>
              </a:solidFill>
              <a:prstDash val="solid"/>
              <a:round/>
              <a:headEnd len="sm" w="sm" type="none"/>
              <a:tailEnd len="sm" w="sm" type="none"/>
            </a:ln>
          </a:left>
          <a:right>
            <a:ln cap="flat" cmpd="sng" w="12700">
              <a:solidFill>
                <a:schemeClr val="accent1"/>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12700">
              <a:solidFill>
                <a:schemeClr val="accent1"/>
              </a:solidFill>
              <a:prstDash val="solid"/>
              <a:round/>
              <a:headEnd len="sm" w="sm" type="none"/>
              <a:tailEnd len="sm" w="sm" type="none"/>
            </a:ln>
          </a:insideH>
          <a:insideV>
            <a:ln cap="flat" cmpd="sng" w="12700">
              <a:solidFill>
                <a:schemeClr val="accent1"/>
              </a:solidFill>
              <a:prstDash val="solid"/>
              <a:round/>
              <a:headEnd len="sm" w="sm" type="none"/>
              <a:tailEnd len="sm" w="sm" type="none"/>
            </a:ln>
          </a:insideV>
        </a:tcBdr>
        <a:fill>
          <a:solidFill>
            <a:srgbClr val="FFFFFF">
              <a:alpha val="0"/>
            </a:srgbClr>
          </a:solidFill>
        </a:fill>
      </a:tcStyle>
    </a:wholeTbl>
    <a:band1H>
      <a:tcTxStyle/>
      <a:tcStyle>
        <a:fill>
          <a:solidFill>
            <a:schemeClr val="accent1">
              <a:alpha val="20000"/>
            </a:schemeClr>
          </a:solidFill>
        </a:fill>
      </a:tcStyle>
    </a:band1H>
    <a:band2H>
      <a:tcTxStyle/>
    </a:band2H>
    <a:band1V>
      <a:tcTxStyle/>
      <a:tcStyle>
        <a:fill>
          <a:solidFill>
            <a:schemeClr val="accent1">
              <a:alpha val="20000"/>
            </a:schemeClr>
          </a:solidFill>
        </a:fill>
      </a:tcStyle>
    </a:band1V>
    <a:band2V>
      <a:tcTxStyle/>
    </a:band2V>
    <a:lastCol>
      <a:tcTxStyle b="on" i="off"/>
    </a:lastCol>
    <a:firstCol>
      <a:tcTxStyle b="on" i="off"/>
    </a:firstCol>
    <a:lastRow>
      <a:tcTxStyle b="on" i="off"/>
      <a:tcStyle>
        <a:tcBdr>
          <a:top>
            <a:ln cap="flat" cmpd="sng" w="50800">
              <a:solidFill>
                <a:schemeClr val="accent1"/>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1"/>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5AA7CF20-3F43-48DA-BF7F-B4929735E4C2}"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10" Type="http://schemas.openxmlformats.org/officeDocument/2006/relationships/slide" Target="slides/slide5.xml"/><Relationship Id="rId54"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Bn từ lúc nhập viện ko chảy máu mũi nữa</a:t>
            </a:r>
            <a:endParaRPr/>
          </a:p>
          <a:p>
            <a:pPr indent="0" lvl="0" marL="0" rtl="0" algn="l">
              <a:spcBef>
                <a:spcPts val="0"/>
              </a:spcBef>
              <a:spcAft>
                <a:spcPts val="0"/>
              </a:spcAft>
              <a:buNone/>
            </a:pPr>
            <a:r>
              <a:rPr lang="en-US"/>
              <a:t>Người ta có được nhét meche hay sonde foley ko? Ko, bn chỉ được tiêm thôi. </a:t>
            </a:r>
            <a:endParaRPr/>
          </a:p>
          <a:p>
            <a:pPr indent="0" lvl="0" marL="0" rtl="0" algn="l">
              <a:spcBef>
                <a:spcPts val="0"/>
              </a:spcBef>
              <a:spcAft>
                <a:spcPts val="0"/>
              </a:spcAft>
              <a:buNone/>
            </a:pPr>
            <a:r>
              <a:rPr lang="en-US"/>
              <a:t>Vậy rất gợi ý THA là nn chảy máu mũi. Bn ko được cầm máy bằng pp ngoại khoa, chỉ nội khoa, HA về bt máu mũi cũng ngưng chảy.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Có người HA tới 2 trăm mấy ko chảy máu mũi. Ông này coi chừng thành mạch mất đi độ chun giãn. HA 160 cũng ko phải quá cao, những trường hợp chảy máu mũi hay gặp thường trên 180 lận. Nên mạch máu ông này cứng nhiều rồi, mất đi compliance, độ stiffness tăng. Nên rất cần chẹn kênh canxi mới hy vọng kiểm soát được. Chưa biết dùng 1 hay 2 thuốc, nhưng ko thể thiếu chẹn kênh canxi.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 name="Google Shape;15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TM cảnh nổi hay ko nổi</a:t>
            </a:r>
            <a:endParaRPr/>
          </a:p>
          <a:p>
            <a:pPr indent="0" lvl="0" marL="0" rtl="0" algn="l">
              <a:spcBef>
                <a:spcPts val="0"/>
              </a:spcBef>
              <a:spcAft>
                <a:spcPts val="0"/>
              </a:spcAft>
              <a:buNone/>
            </a:pPr>
            <a:r>
              <a:rPr lang="en-US"/>
              <a:t>Ko cần 45 độ. Nằm ko thấy nổi thì cứ nói ko nổi, ko cần thiết phải ghi bao nhiêu độ. </a:t>
            </a:r>
            <a:endParaRPr/>
          </a:p>
          <a:p>
            <a:pPr indent="0" lvl="0" marL="0" rtl="0" algn="l">
              <a:spcBef>
                <a:spcPts val="0"/>
              </a:spcBef>
              <a:spcAft>
                <a:spcPts val="0"/>
              </a:spcAft>
              <a:buNone/>
            </a:pPr>
            <a:r>
              <a:rPr lang="en-US"/>
              <a:t>Nãy giờ em khám đầu mặt cổ ko nhắc tới hạt tophi. Nếu có thì tăng acid uric kéo dài rồi. Hạt tophi khám ở sụn vành tai coi có nốt tophi ko </a:t>
            </a:r>
            <a:endParaRPr/>
          </a:p>
          <a:p>
            <a:pPr indent="0" lvl="0" marL="0" rtl="0" algn="l">
              <a:spcBef>
                <a:spcPts val="0"/>
              </a:spcBef>
              <a:spcAft>
                <a:spcPts val="0"/>
              </a:spcAft>
              <a:buNone/>
            </a:pPr>
            <a:r>
              <a:t/>
            </a:r>
            <a:endParaRPr/>
          </a:p>
        </p:txBody>
      </p:sp>
      <p:sp>
        <p:nvSpPr>
          <p:cNvPr id="167" name="Google Shape;16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Harzer</a:t>
            </a:r>
            <a:endParaRPr/>
          </a:p>
          <a:p>
            <a:pPr indent="0" lvl="0" marL="0" rtl="0" algn="l">
              <a:spcBef>
                <a:spcPts val="0"/>
              </a:spcBef>
              <a:spcAft>
                <a:spcPts val="0"/>
              </a:spcAft>
              <a:buNone/>
            </a:pPr>
            <a:r>
              <a:rPr lang="en-US"/>
              <a:t>Diện đập là cm2, còn ko thì 1cmx1cm</a:t>
            </a:r>
            <a:endParaRPr/>
          </a:p>
          <a:p>
            <a:pPr indent="0" lvl="0" marL="0" rtl="0" algn="l">
              <a:spcBef>
                <a:spcPts val="0"/>
              </a:spcBef>
              <a:spcAft>
                <a:spcPts val="0"/>
              </a:spcAft>
              <a:buNone/>
            </a:pPr>
            <a:r>
              <a:rPr lang="en-US"/>
              <a:t>Khi khám tim bn THA phải lưu ý coi có phì đại thất trái. BT mỏm tim ở KLS IV, V đường trung đòn trái. THA dày hướng tâm thì ko di lệch mỏm nhưng diện đập rộng. BT 2x2 cm2, nếu mà khám &gt; 2x2 cm2, 2 KSL, là diện đập rộng, có thể dày hay dãn, vị trí mỏm bt là dày thất trái, còn mỏm chúc xuống ra khỏi đường trung đòn là dãn thất trái. Trong THA giai đoạn đầu thất T dày, giai đoạn sau giãn</a:t>
            </a:r>
            <a:endParaRPr/>
          </a:p>
          <a:p>
            <a:pPr indent="0" lvl="0" marL="0" rtl="0" algn="l">
              <a:spcBef>
                <a:spcPts val="0"/>
              </a:spcBef>
              <a:spcAft>
                <a:spcPts val="0"/>
              </a:spcAft>
              <a:buNone/>
            </a:pPr>
            <a:r>
              <a:rPr lang="en-US"/>
              <a:t>THA là nguyên nhân chính rung nhĩ nên cố nghe tim trong 1’, có những trường hợp rung nhĩ cơn. Nếu mà ko đều, tự nhiên có những khoảng ko đều, coi rung nhĩ cơn, nếu ECG bắt ko được rung nhĩ cơn phải đo ECG 24h, lúc điều trị phải phòng ngừa huyết khối, điều trị kháng đông. </a:t>
            </a:r>
            <a:endParaRPr/>
          </a:p>
        </p:txBody>
      </p:sp>
      <p:sp>
        <p:nvSpPr>
          <p:cNvPr id="174" name="Google Shape;174;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Khám bụng: cần lưu ý gì? </a:t>
            </a:r>
            <a:endParaRPr/>
          </a:p>
          <a:p>
            <a:pPr indent="0" lvl="0" marL="0" rtl="0" algn="l">
              <a:spcBef>
                <a:spcPts val="0"/>
              </a:spcBef>
              <a:spcAft>
                <a:spcPts val="0"/>
              </a:spcAft>
              <a:buNone/>
            </a:pPr>
            <a:r>
              <a:rPr lang="en-US"/>
              <a:t>Âm thổi đm thận. </a:t>
            </a:r>
            <a:endParaRPr/>
          </a:p>
          <a:p>
            <a:pPr indent="0" lvl="0" marL="0" rtl="0" algn="l">
              <a:spcBef>
                <a:spcPts val="0"/>
              </a:spcBef>
              <a:spcAft>
                <a:spcPts val="0"/>
              </a:spcAft>
              <a:buNone/>
            </a:pPr>
            <a:r>
              <a:rPr lang="en-US"/>
              <a:t>BN THA, khi khám bụng, cần lưu ý: </a:t>
            </a:r>
            <a:endParaRPr/>
          </a:p>
          <a:p>
            <a:pPr indent="-171450" lvl="0" marL="171450" rtl="0" algn="l">
              <a:spcBef>
                <a:spcPts val="0"/>
              </a:spcBef>
              <a:spcAft>
                <a:spcPts val="0"/>
              </a:spcAft>
              <a:buClr>
                <a:schemeClr val="dk1"/>
              </a:buClr>
              <a:buSzPts val="1200"/>
              <a:buFont typeface="Calibri"/>
              <a:buChar char="-"/>
            </a:pPr>
            <a:r>
              <a:rPr lang="en-US"/>
              <a:t>Nghe dọc đường đi đm chủ bụng, đm chủ có thể hẹp hoặc phình. Hẹp hay phình, dòng máu xoáy có thể gây âm thổi. Ông này ko mập, em ghi bụng phẳng nữa, thì nghe ko khó. Trên rốn 2cm lái qua 2 bên nghe dọc âm thổi đm thận. YTNC xơ vữa cao. Hẹp đm thận ở nữ đa phần là loạn sản sợi cơ, nam giới đa phần là do xơ vữa. Nghe âm thổi đm thận ko có thì cho bên ngồi dậy, đặt ở hố sườn lưng nghe coi có âm thổi ko, nếu có thì SÂ doppler đm thận. </a:t>
            </a:r>
            <a:endParaRPr/>
          </a:p>
          <a:p>
            <a:pPr indent="-171450" lvl="0" marL="171450" rtl="0" algn="l">
              <a:spcBef>
                <a:spcPts val="0"/>
              </a:spcBef>
              <a:spcAft>
                <a:spcPts val="0"/>
              </a:spcAft>
              <a:buClr>
                <a:schemeClr val="dk1"/>
              </a:buClr>
              <a:buSzPts val="1200"/>
              <a:buFont typeface="Calibri"/>
              <a:buChar char="-"/>
            </a:pPr>
            <a:r>
              <a:rPr lang="en-US"/>
              <a:t>Thận đa nang và thận ứ nước có thể là nn THA. Khám coi thận có to, to 1 bên, bề mặt ko lổn nhổn, coi chừng to do ứ nước, nếu lổn nhổn mà mật độ chắc hoặc mềm ko cứng, coi chừng gan đa nang, phải khám thêm có gan đa nang ko. </a:t>
            </a:r>
            <a:endParaRPr/>
          </a:p>
          <a:p>
            <a:pPr indent="-95250" lvl="0" marL="171450" rtl="0" algn="l">
              <a:spcBef>
                <a:spcPts val="0"/>
              </a:spcBef>
              <a:spcAft>
                <a:spcPts val="0"/>
              </a:spcAft>
              <a:buClr>
                <a:schemeClr val="dk1"/>
              </a:buClr>
              <a:buSzPts val="1200"/>
              <a:buFont typeface="Calibri"/>
              <a:buNone/>
            </a:pPr>
            <a:r>
              <a:t/>
            </a:r>
            <a:endParaRPr/>
          </a:p>
        </p:txBody>
      </p:sp>
      <p:sp>
        <p:nvSpPr>
          <p:cNvPr id="181" name="Google Shape;181;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Đã có nốt tophi rồi. </a:t>
            </a:r>
            <a:endParaRPr/>
          </a:p>
          <a:p>
            <a:pPr indent="0" lvl="0" marL="0" rtl="0" algn="l">
              <a:spcBef>
                <a:spcPts val="0"/>
              </a:spcBef>
              <a:spcAft>
                <a:spcPts val="0"/>
              </a:spcAft>
              <a:buNone/>
            </a:pPr>
            <a:r>
              <a:rPr lang="en-US"/>
              <a:t>Chứng tỏ tăng acid uric máu kéo dài. Nó lắng ở ngoại biên được thì nó có thể lắng trên thành mạch, phải khảo sát toàn bộ cây mạch máu, SÂ dopple đm cảnh, đm chủ bụng. Nếu xơ vữa hẹp &gt; 50% khẩu kính long đm cảnh hay chủ bụng thì có chỉ định điều trị với chống kết tập tiểu cầu và statin song song với kiểm soát HA. </a:t>
            </a:r>
            <a:endParaRPr/>
          </a:p>
        </p:txBody>
      </p:sp>
      <p:sp>
        <p:nvSpPr>
          <p:cNvPr id="188" name="Google Shape;188;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Phân biệt với vỡ dị dạng mạch máu và u hầu họng. Sao em nghĩ vậy</a:t>
            </a:r>
            <a:endParaRPr/>
          </a:p>
          <a:p>
            <a:pPr indent="0" lvl="0" marL="0" rtl="0" algn="l">
              <a:spcBef>
                <a:spcPts val="0"/>
              </a:spcBef>
              <a:spcAft>
                <a:spcPts val="0"/>
              </a:spcAft>
              <a:buNone/>
            </a:pPr>
            <a:r>
              <a:rPr lang="en-US"/>
              <a:t>SV: bn có HTL 30 gói năm là YTNC u hầu họng. Tuy ko có sụt cân chán ăn nhưng ko loại trừ được. Vỡ dị dạng mm thì em đề nghị nội soi kiểm tra do trên LS ko loại trừ được. </a:t>
            </a:r>
            <a:endParaRPr/>
          </a:p>
          <a:p>
            <a:pPr indent="0" lvl="0" marL="0" rtl="0" algn="l">
              <a:spcBef>
                <a:spcPts val="0"/>
              </a:spcBef>
              <a:spcAft>
                <a:spcPts val="0"/>
              </a:spcAft>
              <a:buNone/>
            </a:pPr>
            <a:r>
              <a:rPr lang="en-US"/>
              <a:t>SV: dị dạng mạch máu chỉ xuất hiện ở bn trẻ, u hầu họng thì em đồng ý</a:t>
            </a:r>
            <a:endParaRPr/>
          </a:p>
          <a:p>
            <a:pPr indent="0" lvl="0" marL="0" rtl="0" algn="l">
              <a:spcBef>
                <a:spcPts val="0"/>
              </a:spcBef>
              <a:spcAft>
                <a:spcPts val="0"/>
              </a:spcAft>
              <a:buNone/>
            </a:pPr>
            <a:r>
              <a:rPr lang="en-US"/>
              <a:t>Thầy: dị dạng mạch máu gặp ở mọi lứa tuổi. Lý do nhập viện chính là chảy máu mũi, mình đang thiên về THA là nn gây chảy máu mũi do lúc nhập viện Nha Trang HA cao ko cầm được, lúc vô CR, HA hiện vẫn 160, ko kiểm soát được nên chảy máu mũi ko cầm. Rồi sau 3 ngày, ko được can thiệp ngoại khoa, chỉ có điều trị nội khoa, HA xuống, máu mũi đã cầm ko chảy nữa, nên rất gợi ý THA. </a:t>
            </a:r>
            <a:endParaRPr/>
          </a:p>
          <a:p>
            <a:pPr indent="0" lvl="0" marL="0" rtl="0" algn="l">
              <a:spcBef>
                <a:spcPts val="0"/>
              </a:spcBef>
              <a:spcAft>
                <a:spcPts val="0"/>
              </a:spcAft>
              <a:buNone/>
            </a:pPr>
            <a:r>
              <a:rPr lang="en-US"/>
              <a:t>Anh hoàn toàn đồng ý, HTL nhiều, K vòm hầu có thể gây chảy máu mũi. Vô với mình có chảy máu mũi, tốt nhất là mời chuyên khoa TMH khám trực tiếp soi bên trong. Khám rồi, ko có bất thường từ TMH, chỉ có từ điểm mạch mao mạch, ko u gì thì là do THA. </a:t>
            </a:r>
            <a:endParaRPr/>
          </a:p>
          <a:p>
            <a:pPr indent="0" lvl="0" marL="0" rtl="0" algn="l">
              <a:spcBef>
                <a:spcPts val="0"/>
              </a:spcBef>
              <a:spcAft>
                <a:spcPts val="0"/>
              </a:spcAft>
              <a:buNone/>
            </a:pPr>
            <a:r>
              <a:rPr lang="en-US"/>
              <a:t>Phải ghi rõ vỡ dị dạng mạch máu MŨI</a:t>
            </a:r>
            <a:endParaRPr/>
          </a:p>
          <a:p>
            <a:pPr indent="0" lvl="0" marL="0" rtl="0" algn="l">
              <a:spcBef>
                <a:spcPts val="0"/>
              </a:spcBef>
              <a:spcAft>
                <a:spcPts val="0"/>
              </a:spcAft>
              <a:buNone/>
            </a:pPr>
            <a:r>
              <a:rPr lang="en-US"/>
              <a:t>NgườI ta ko dùng từ thiếu máu cơ tim, nó là từ sinh lý bệnh, phải ghi bệnh tim thiếu máu cục bộ. </a:t>
            </a:r>
            <a:endParaRPr/>
          </a:p>
          <a:p>
            <a:pPr indent="0" lvl="0" marL="0" rtl="0" algn="l">
              <a:spcBef>
                <a:spcPts val="0"/>
              </a:spcBef>
              <a:spcAft>
                <a:spcPts val="0"/>
              </a:spcAft>
              <a:buNone/>
            </a:pPr>
            <a:r>
              <a:rPr lang="en-US"/>
              <a:t>Gout 10 năm chắc chắn là gout mạn chứ ko phải gout cấp. Trên nền gout mạn có thể có đợt cấp. Đợt này vị trí đau khớp điển bình, hay gặp khớp bàn đốt chân, mắt cá chân, khớp gối, khớp liên đốt tay. Nếu thấy sưng nóng đỏ đau và nốt tophi phải ghi viêm khớp cấp do gout trên nền gout mạn, có chỉ đị kéo dài với contricien </a:t>
            </a:r>
            <a:endParaRPr/>
          </a:p>
          <a:p>
            <a:pPr indent="0" lvl="0" marL="0" rtl="0" algn="l">
              <a:spcBef>
                <a:spcPts val="0"/>
              </a:spcBef>
              <a:spcAft>
                <a:spcPts val="0"/>
              </a:spcAft>
              <a:buNone/>
            </a:pPr>
            <a:r>
              <a:rPr lang="en-US"/>
              <a:t>Đưa hen vào để tránh cho chẹn beta </a:t>
            </a:r>
            <a:endParaRPr/>
          </a:p>
          <a:p>
            <a:pPr indent="0" lvl="0" marL="0" rtl="0" algn="l">
              <a:spcBef>
                <a:spcPts val="0"/>
              </a:spcBef>
              <a:spcAft>
                <a:spcPts val="0"/>
              </a:spcAft>
              <a:buNone/>
            </a:pPr>
            <a:r>
              <a:rPr lang="en-US"/>
              <a:t>Chỉnh: …. Theo dõi bệnh tim thiếu máu cục bộ, viêm khớp cấp do gout /nền gout mạn – hen kiểm soát tốt </a:t>
            </a:r>
            <a:endParaRPr/>
          </a:p>
        </p:txBody>
      </p:sp>
      <p:sp>
        <p:nvSpPr>
          <p:cNvPr id="211" name="Google Shape;211;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NVYT tới chích thuốc thường xuyên sao nói ko dùng thuốc tại nhà, đâu phải phải uống thuốc mỗi ngày mới ghi em. </a:t>
            </a:r>
            <a:endParaRPr/>
          </a:p>
          <a:p>
            <a:pPr indent="0" lvl="0" marL="0" rtl="0" algn="l">
              <a:spcBef>
                <a:spcPts val="0"/>
              </a:spcBef>
              <a:spcAft>
                <a:spcPts val="0"/>
              </a:spcAft>
              <a:buNone/>
            </a:pPr>
            <a:r>
              <a:rPr lang="en-US"/>
              <a:t>Người ta có thể chích NSAID hoặc Cor. Trường hợp này khám ko có dấu hiệu Cushing nên nghĩ NSAID. Còn nữa là hỏi tiêm bắp hay tm, NSAID tiêm bắp, Cor tĩnh mạch. </a:t>
            </a:r>
            <a:endParaRPr/>
          </a:p>
          <a:p>
            <a:pPr indent="0" lvl="0" marL="0" rtl="0" algn="l">
              <a:spcBef>
                <a:spcPts val="0"/>
              </a:spcBef>
              <a:spcAft>
                <a:spcPts val="0"/>
              </a:spcAft>
              <a:buNone/>
            </a:pPr>
            <a:r>
              <a:t/>
            </a:r>
            <a:endParaRPr/>
          </a:p>
        </p:txBody>
      </p:sp>
      <p:sp>
        <p:nvSpPr>
          <p:cNvPr id="227" name="Google Shape;227;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59 tuổi hẹp eo đm chủ gì nữa. Năm 3 mới xổ 1 loạt nn vậy. </a:t>
            </a:r>
            <a:endParaRPr/>
          </a:p>
          <a:p>
            <a:pPr indent="0" lvl="0" marL="0" rtl="0" algn="l">
              <a:spcBef>
                <a:spcPts val="0"/>
              </a:spcBef>
              <a:spcAft>
                <a:spcPts val="0"/>
              </a:spcAft>
              <a:buNone/>
            </a:pPr>
            <a:r>
              <a:rPr lang="en-US"/>
              <a:t>BN có yếu tố gì gợi ý nn thì đưa ra thôi. VD THA thứ phát do thuốc do dùng giảm đau kháng viêm kéo dài. Hẹp eo đm chủ là bệnh lý ở trẻ em, ko có đưa vô đây. </a:t>
            </a:r>
            <a:endParaRPr/>
          </a:p>
          <a:p>
            <a:pPr indent="0" lvl="0" marL="0" rtl="0" algn="l">
              <a:spcBef>
                <a:spcPts val="0"/>
              </a:spcBef>
              <a:spcAft>
                <a:spcPts val="0"/>
              </a:spcAft>
              <a:buNone/>
            </a:pPr>
            <a:r>
              <a:rPr lang="en-US"/>
              <a:t>Hẹp đm thận tuy ko nghe âm thổi đm thận nhưng có nhiều YTNC xơ vữa và bị gout mạn là YTNC rất mạnh, nên phải làm SÂ doppler để loại trừ. </a:t>
            </a:r>
            <a:endParaRPr/>
          </a:p>
          <a:p>
            <a:pPr indent="0" lvl="0" marL="0" rtl="0" algn="l">
              <a:spcBef>
                <a:spcPts val="0"/>
              </a:spcBef>
              <a:spcAft>
                <a:spcPts val="0"/>
              </a:spcAft>
              <a:buNone/>
            </a:pPr>
            <a:r>
              <a:rPr lang="en-US"/>
              <a:t>Bệnh thận mạn: gout mạn có thể tiến triển tới BTM, lạm dụng giảm đau kéo dài có thể gây BTM. Nên ko loại trừ được bệnh thận mạn, phải làm xn….</a:t>
            </a:r>
            <a:endParaRPr/>
          </a:p>
          <a:p>
            <a:pPr indent="0" lvl="0" marL="0" rtl="0" algn="l">
              <a:spcBef>
                <a:spcPts val="0"/>
              </a:spcBef>
              <a:spcAft>
                <a:spcPts val="0"/>
              </a:spcAft>
              <a:buNone/>
            </a:pPr>
            <a:r>
              <a:rPr lang="en-US"/>
              <a:t>Tập biện luận đi chứ đừng có qua loa như Y3</a:t>
            </a:r>
            <a:endParaRPr/>
          </a:p>
          <a:p>
            <a:pPr indent="0" lvl="0" marL="0" rtl="0" algn="l">
              <a:spcBef>
                <a:spcPts val="0"/>
              </a:spcBef>
              <a:spcAft>
                <a:spcPts val="0"/>
              </a:spcAft>
              <a:buNone/>
            </a:pPr>
            <a:r>
              <a:rPr lang="en-US"/>
              <a:t>Tầm soát thì TSH và fT4, chỉ làm fT3 khi TSH bất thường mà fT4 bình thường hoặc khi theo dõi đáp ứng điều trị. </a:t>
            </a:r>
            <a:endParaRPr/>
          </a:p>
          <a:p>
            <a:pPr indent="0" lvl="0" marL="0" rtl="0" algn="l">
              <a:spcBef>
                <a:spcPts val="0"/>
              </a:spcBef>
              <a:spcAft>
                <a:spcPts val="0"/>
              </a:spcAft>
              <a:buNone/>
            </a:pPr>
            <a:r>
              <a:rPr lang="en-US"/>
              <a:t>HC con cừng ados tiên phát là u tế bào tiết aldosterone, nó tăng cao, nhả K vào ống thận làm hạ K, lấy Na làm tăng HA. Hạ K thì vọp bẻ, yếu chi,.. Ko có nên ko nghĩ</a:t>
            </a:r>
            <a:endParaRPr/>
          </a:p>
          <a:p>
            <a:pPr indent="0" lvl="0" marL="0" rtl="0" algn="l">
              <a:spcBef>
                <a:spcPts val="0"/>
              </a:spcBef>
              <a:spcAft>
                <a:spcPts val="0"/>
              </a:spcAft>
              <a:buNone/>
            </a:pPr>
            <a:r>
              <a:rPr lang="en-US"/>
              <a:t>U tuỷ thượng thận: ko biểu hiện của tăng catecholamine có nóng phừng mặt, vã mồ hôi, tim đập nhanh, sau cơn khát nước dữ dội, bn ko có nên ko nghĩ luôn. </a:t>
            </a:r>
            <a:endParaRPr/>
          </a:p>
        </p:txBody>
      </p:sp>
      <p:sp>
        <p:nvSpPr>
          <p:cNvPr id="235" name="Google Shape;235;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Ko nhất thiết phải nhìn mờ. Tất cả bn THA có chỉ định soi đáy mắt. Được chẩn đoán THA là có chỉ định soi đáy mắt để tầm soát rồi. </a:t>
            </a:r>
            <a:endParaRPr/>
          </a:p>
          <a:p>
            <a:pPr indent="0" lvl="0" marL="0" rtl="0" algn="l">
              <a:spcBef>
                <a:spcPts val="0"/>
              </a:spcBef>
              <a:spcAft>
                <a:spcPts val="0"/>
              </a:spcAft>
              <a:buNone/>
            </a:pPr>
            <a:r>
              <a:rPr lang="en-US"/>
              <a:t>SV: em ko cho chụp vì xuất huyết não, chất cản quang thoát có thể gây phù não, và nó cần nhiều thời gian, ko cản quang thì chụp 2 giờ cũng được. Em nghĩ nên chụp CT ko cản quang. Em xử trí cầm máu trước. </a:t>
            </a:r>
            <a:endParaRPr/>
          </a:p>
          <a:p>
            <a:pPr indent="0" lvl="0" marL="0" rtl="0" algn="l">
              <a:spcBef>
                <a:spcPts val="0"/>
              </a:spcBef>
              <a:spcAft>
                <a:spcPts val="0"/>
              </a:spcAft>
              <a:buNone/>
            </a:pPr>
            <a:r>
              <a:rPr lang="en-US"/>
              <a:t>Thầy: Nhu mô não ko có thụ thể đau, màng não mới có, nó vay mượn triệu chứng màng não. Em phải hiểu đau đầu do THA do xuất huyết não là ghê gớm lắm, phải xuất huyết khoang dưới nhện, ảnh hưởng trực tiếp lên màng não mới đau đầu, đau như búa bổ, đau dữ dội như chưa bao giờ đau chứ ko phải đau đầu mà chịu được cả tháng. Khám cổ gượng chưa. Đâu có yếu liệt, nhưng mà xuất huyết có thể gây cổ gượng, để cổ ko gập, gập thì nó làm tăng hệ thống làm não, hệ thống nó bao gồm màng nhện, gập nó tăng kích thích màng, nên cơ thể nó làm tăng trương lực cơ để ko có căng cái màng não. Bn đau cả tháng trời, ko có dữ dội, khám cổ mềm. Đau đầu do xuất huyết não ko có chịu đựng cả tháng. Ko có dấu hiệu màng não, cổ gượng gì, đè chụp CT làm cái gì? </a:t>
            </a:r>
            <a:endParaRPr/>
          </a:p>
          <a:p>
            <a:pPr indent="0" lvl="0" marL="0" rtl="0" algn="l">
              <a:spcBef>
                <a:spcPts val="0"/>
              </a:spcBef>
              <a:spcAft>
                <a:spcPts val="0"/>
              </a:spcAft>
              <a:buNone/>
            </a:pPr>
            <a:r>
              <a:rPr lang="en-US"/>
              <a:t>Nếu ghi nghi xuất huyết não mà chụp CT cản quang là tiêu, máu đang chảy, thuốc nó vào nhu mô não, xuất huyết não đã gây phù não, thuốc cản quang sẽ làm nặng thêm. Nên chẩn đoán xuất huyết là chụp CT ko cản quang. Bn này ko cần chụp CT làm gì hết. Ở khoa tim mấy đứa thấy bn được chụp hết trơn mà đa phần ra bình thường. Chịu khó khám kỹ chút bn đỡ tốn 1tr6.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Bn THA đã có đau thắt ngực gợi ý bệnh tim thiếu máu cục bô thì ko thể htieesu ECG. Khảo sát biến chứng phì đai thất trái ko thể thiếu SÂ tim do nhiều trường hợp khám LS ko phát hiện được. XQ ngực thẳng ko giúp nhiều chẩn đoán bệnh tim thiếu máu cục bộ. Chụp để coi có phình đm chủ ngực ko, đm chủ chịu ảnh hưởng khá nặng nề khi HA tăng cao và kéo dài. Nếu có phình đm chủ thì phải đếm tần số tim nữa, tần số tim làm tiến trình tổn thương cao hơn, ntawng nguy cơ vỡ. </a:t>
            </a:r>
            <a:endParaRPr/>
          </a:p>
        </p:txBody>
      </p:sp>
      <p:sp>
        <p:nvSpPr>
          <p:cNvPr id="242" name="Google Shape;242;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TPTNT chỉ phát hiện khi &gt; 300mcg/24h. Nếu phải làm cả ACR để ước đoán đạm niệu 24h, 1 mình TPTNT ko đủ</a:t>
            </a:r>
            <a:endParaRPr/>
          </a:p>
          <a:p>
            <a:pPr indent="0" lvl="0" marL="0" rtl="0" algn="l">
              <a:spcBef>
                <a:spcPts val="0"/>
              </a:spcBef>
              <a:spcAft>
                <a:spcPts val="0"/>
              </a:spcAft>
              <a:buNone/>
            </a:pPr>
            <a:r>
              <a:rPr lang="en-US"/>
              <a:t>Doppler mạch màu gì phải ghi rõ: đm cảnh, đm thận và đm chủ bụng. Làm 3 cái.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Muốn phân độ THA thì phải chẩn đoán được đã. Căn cứ vào đâu để kết luận? Bn phải có trị số đạt tiêu chuẩn &gt;=140/90 mmHg qua ít nhất 2 lần đo cách nhau tối thiểu 2 phút. Ở BV Nha Trang đo ra 160, vô CR sau 3 ngày vẫn 160 nên đủ để nói có THA</a:t>
            </a:r>
            <a:endParaRPr/>
          </a:p>
          <a:p>
            <a:pPr indent="0" lvl="0" marL="0" rtl="0" algn="l">
              <a:spcBef>
                <a:spcPts val="0"/>
              </a:spcBef>
              <a:spcAft>
                <a:spcPts val="0"/>
              </a:spcAft>
              <a:buNone/>
            </a:pPr>
            <a:r>
              <a:rPr lang="en-US"/>
              <a:t>Nguyên phát hay thứ phát. Nguyên phát độ mấy, thứ phát do gì? Nguyên phát khi đã loại trừ thứ phát. Vậy tìm nn khi nào: khi </a:t>
            </a:r>
            <a:endParaRPr/>
          </a:p>
          <a:p>
            <a:pPr indent="0" lvl="0" marL="0" rtl="0" algn="l">
              <a:spcBef>
                <a:spcPts val="0"/>
              </a:spcBef>
              <a:spcAft>
                <a:spcPts val="0"/>
              </a:spcAft>
              <a:buNone/>
            </a:pPr>
            <a:r>
              <a:rPr lang="en-US"/>
              <a:t>- &lt; 30 tuổi hoặc &gt;60 tuổi mà khởi phát lần đầu. Ông nào ko trong nhóm đó </a:t>
            </a:r>
            <a:endParaRPr/>
          </a:p>
          <a:p>
            <a:pPr indent="0" lvl="0" marL="0" rtl="0" algn="l">
              <a:spcBef>
                <a:spcPts val="0"/>
              </a:spcBef>
              <a:spcAft>
                <a:spcPts val="0"/>
              </a:spcAft>
              <a:buNone/>
            </a:pPr>
            <a:r>
              <a:rPr lang="en-US"/>
              <a:t>- THA ác tính: THA cộng phù gai thị, phải cho soi đáy mắt, THA ác tính ko lệ thuộc trị số HA, có ca - 160 đã phù gai, có người 180 phù gai, THA nhập viện phải soi hết</a:t>
            </a:r>
            <a:endParaRPr/>
          </a:p>
          <a:p>
            <a:pPr indent="0" lvl="0" marL="0" rtl="0" algn="l">
              <a:spcBef>
                <a:spcPts val="0"/>
              </a:spcBef>
              <a:spcAft>
                <a:spcPts val="0"/>
              </a:spcAft>
              <a:buNone/>
            </a:pPr>
            <a:r>
              <a:rPr lang="en-US"/>
              <a:t>- THA kháng trị: trị với ít nhất 3 loại với liều tối đa trong đó có lợi tiểu nhưng vẫn ko kiểm soát được </a:t>
            </a:r>
            <a:endParaRPr/>
          </a:p>
          <a:p>
            <a:pPr indent="0" lvl="0" marL="0" rtl="0" algn="l">
              <a:spcBef>
                <a:spcPts val="0"/>
              </a:spcBef>
              <a:spcAft>
                <a:spcPts val="0"/>
              </a:spcAft>
              <a:buNone/>
            </a:pPr>
            <a:r>
              <a:rPr lang="en-US"/>
              <a:t>- THA mất kiểm soát: đang uống thuốc kiểm soát tốt, ko bỏ trị mà đột nhiên ko kiểm soát được </a:t>
            </a:r>
            <a:endParaRPr/>
          </a:p>
          <a:p>
            <a:pPr indent="0" lvl="0" marL="0" rtl="0" algn="l">
              <a:spcBef>
                <a:spcPts val="0"/>
              </a:spcBef>
              <a:spcAft>
                <a:spcPts val="0"/>
              </a:spcAft>
              <a:buNone/>
            </a:pPr>
            <a:r>
              <a:rPr lang="en-US"/>
              <a:t>Bn ko có những cái này thì hướng nhiều THA nguyên phát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VSH: phân hội THA VN. Hội tim mạch có nhiều phân hội Vienamese society of hypertension.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Độ 2 là &gt;=160, đo 2 lần đều ra 160 nên độ 2 là hợp lý </a:t>
            </a:r>
            <a:endParaRPr/>
          </a:p>
          <a:p>
            <a:pPr indent="0" lvl="0" marL="0" rtl="0" algn="l">
              <a:spcBef>
                <a:spcPts val="0"/>
              </a:spcBef>
              <a:spcAft>
                <a:spcPts val="0"/>
              </a:spcAft>
              <a:buNone/>
            </a:pPr>
            <a:r>
              <a:rPr lang="en-US"/>
              <a:t>Nguy cơ cao: Bn THA độ 2 có từ 3 YTNC tim mạch trở lên là xếp nguy cơ cao. Giờ lại bảng phân tầng nguy cơ của VSH 2021. Dựa vào độ của THA, 2 là có tổn thương cơ quan đích chưa, hoặc là có từ 3 YTNC tim mạch là nguy cơ cao.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Có tổn thương cơ quan đích chưa, dù nguyên phát hay thứ phát đều tổn thương cơ quan đích được. </a:t>
            </a:r>
            <a:endParaRPr/>
          </a:p>
        </p:txBody>
      </p:sp>
      <p:sp>
        <p:nvSpPr>
          <p:cNvPr id="249" name="Google Shape;249;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SÂ doppler đm cảnh, thận, chủ bụng. </a:t>
            </a:r>
            <a:endParaRPr/>
          </a:p>
        </p:txBody>
      </p:sp>
      <p:sp>
        <p:nvSpPr>
          <p:cNvPr id="256" name="Google Shape;256;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Bn chảy máu mũi nên làm xn huyết học bắt buộc khảo sát đông máu, phải lưu ý tiểu cầu và đông máu toàn bộ. Thì ca này đều bình thường. Nên ít nghĩ nn chảy máu mũi do rối loạn đông máu. Bn này ko có dùng thuốc hay bệnh có thể làm rối loạn đông máu. </a:t>
            </a:r>
            <a:endParaRPr/>
          </a:p>
          <a:p>
            <a:pPr indent="0" lvl="0" marL="0" rtl="0" algn="l">
              <a:spcBef>
                <a:spcPts val="0"/>
              </a:spcBef>
              <a:spcAft>
                <a:spcPts val="0"/>
              </a:spcAft>
              <a:buNone/>
            </a:pPr>
            <a:r>
              <a:rPr lang="en-US"/>
              <a:t>CTM và đông cầm máu là ko thể thiếu được. </a:t>
            </a:r>
            <a:endParaRPr/>
          </a:p>
          <a:p>
            <a:pPr indent="0" lvl="0" marL="0" rtl="0" algn="l">
              <a:spcBef>
                <a:spcPts val="0"/>
              </a:spcBef>
              <a:spcAft>
                <a:spcPts val="0"/>
              </a:spcAft>
              <a:buNone/>
            </a:pPr>
            <a:r>
              <a:t/>
            </a:r>
            <a:endParaRPr/>
          </a:p>
        </p:txBody>
      </p:sp>
      <p:sp>
        <p:nvSpPr>
          <p:cNvPr id="285" name="Google Shape;285;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XQ chưa ghi nhận bất thường </a:t>
            </a:r>
            <a:endParaRPr/>
          </a:p>
        </p:txBody>
      </p:sp>
      <p:sp>
        <p:nvSpPr>
          <p:cNvPr id="293" name="Google Shape;293;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THA phải coi có lớn thất trái, phì đai thất trái. Dùng Sokolow lion &gt; 35 ô. Tính lớn thất P chi. Đang nói biến chứng THA. Cor nel RaVL + SV3 thì ca này ko thoả </a:t>
            </a:r>
            <a:endParaRPr/>
          </a:p>
          <a:p>
            <a:pPr indent="0" lvl="0" marL="0" rtl="0" algn="l">
              <a:spcBef>
                <a:spcPts val="0"/>
              </a:spcBef>
              <a:spcAft>
                <a:spcPts val="0"/>
              </a:spcAft>
              <a:buNone/>
            </a:pPr>
            <a:r>
              <a:rPr lang="en-US"/>
              <a:t>Lớn nhĩ trái? Nếu có, mà ko có lớn thất trái, ko âm thổi tâm thu hẹp 2 lá, thì coi chừng có rối loạn chức năng tâm trương thất trái. ECG có thể ko phát hiện được, nhưng mà ảnh hưởng lên tiến trình tâm trương, làm hạn chế, nhĩ trái giãn. </a:t>
            </a:r>
            <a:endParaRPr/>
          </a:p>
          <a:p>
            <a:pPr indent="0" lvl="0" marL="0" rtl="0" algn="l">
              <a:spcBef>
                <a:spcPts val="0"/>
              </a:spcBef>
              <a:spcAft>
                <a:spcPts val="0"/>
              </a:spcAft>
              <a:buNone/>
            </a:pPr>
            <a:r>
              <a:t/>
            </a:r>
            <a:endParaRPr/>
          </a:p>
        </p:txBody>
      </p:sp>
      <p:sp>
        <p:nvSpPr>
          <p:cNvPr id="307" name="Google Shape;307;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4" name="Google Shape;314;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7" name="Google Shape;327;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Đọc mấy này làm gì. Lưu ý phì đại thất trái, dấu chứng bệnh mạch vành, chức năng tâm thu và tâm trương thế nào. Lưu ý 3 cái này. </a:t>
            </a:r>
            <a:endParaRPr/>
          </a:p>
          <a:p>
            <a:pPr indent="0" lvl="0" marL="0" rtl="0" algn="l">
              <a:spcBef>
                <a:spcPts val="0"/>
              </a:spcBef>
              <a:spcAft>
                <a:spcPts val="0"/>
              </a:spcAft>
              <a:buNone/>
            </a:pPr>
            <a:r>
              <a:rPr lang="en-US"/>
              <a:t>Có YTNC bệnh mạch vành, LS có đau thắt ngực, có giảm động vách liên thất nên có thể chẩn đoán bệnh tim thiếu máu cục bộ -&gt; Chụp MSCT đm vành, coi có hẹp ko, hẹp nhánh nào, bao nhiêu % để có chiến lược mạch vành. </a:t>
            </a:r>
            <a:endParaRPr/>
          </a:p>
          <a:p>
            <a:pPr indent="0" lvl="0" marL="0" rtl="0" algn="l">
              <a:spcBef>
                <a:spcPts val="0"/>
              </a:spcBef>
              <a:spcAft>
                <a:spcPts val="0"/>
              </a:spcAft>
              <a:buNone/>
            </a:pPr>
            <a:r>
              <a:rPr lang="en-US"/>
              <a:t>Vậy bước kế tiếp là chụp MSCT hơn là 1 cái CT sọ não cản quang. </a:t>
            </a:r>
            <a:endParaRPr/>
          </a:p>
        </p:txBody>
      </p:sp>
      <p:sp>
        <p:nvSpPr>
          <p:cNvPr id="328" name="Google Shape;328;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Bn tăng đường huyết sau ăn. Sau ăn tới 2 tram mấy. Sau ăn bình thường phải dưới 180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Bn rất cần tầm soát ĐTĐ. Tất cả bn THA bắt buộc phải tầm soát ĐTĐ và rối loạn lipid máu. </a:t>
            </a:r>
            <a:endParaRPr/>
          </a:p>
          <a:p>
            <a:pPr indent="0" lvl="0" marL="0" rtl="0" algn="l">
              <a:spcBef>
                <a:spcPts val="0"/>
              </a:spcBef>
              <a:spcAft>
                <a:spcPts val="0"/>
              </a:spcAft>
              <a:buNone/>
            </a:pPr>
            <a:r>
              <a:rPr lang="en-US"/>
              <a:t>Nếu đã có bệnh lý tim mạch là có thiếu máu cục bộ là nguy cơ rất cao, LDL phải &lt; 55 mg/dL. LDL này ko đạt.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Vậy chẩn đoán RLLP máu ko? Chẩn đoán là để điều trị. Nếu ko chẩn đoán mà đi điều trị thì cái điều trị của em nó đã sai rồi. Mình nói RLLP máu thì mỗi bn thiết lập 1 LDL mục tiêu, ko đạt thì là có rối loạn rồi, nên ca này được quyền chẩn đoán là RLLP máu.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35" name="Google Shape;335;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2" name="Google Shape;342;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Ko có làm xn nước tiểu, ko làm đạm niệu. BN bắt buộc phải làm vì nó liên quan đến vấn đề điều trị và tiên lượng. </a:t>
            </a:r>
            <a:endParaRPr/>
          </a:p>
        </p:txBody>
      </p:sp>
      <p:sp>
        <p:nvSpPr>
          <p:cNvPr id="343" name="Google Shape;343;p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Nguy cơ phải đem ra phía trước. Ca này là THA độ 2 nguy cơ cao theo VSH 2021, theo dõi bệnh tim thiếu máu cục bộ ……</a:t>
            </a:r>
            <a:endParaRPr/>
          </a:p>
        </p:txBody>
      </p:sp>
      <p:sp>
        <p:nvSpPr>
          <p:cNvPr id="350" name="Google Shape;350;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7" name="Google Shape;357;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Em chẩn đoán và điều trị lúc nào? Thời điểm bn nhập cấp cứu luôn. Chẩn đoán ko liên quan gì chảy máu mũi sao giờ nhét meche cầm máu. Chẩn đoán phải là chảy máu mũi trên nền bn THA … mới đi làm chích thuốc cầm máu, biện pháp cơ học </a:t>
            </a:r>
            <a:endParaRPr/>
          </a:p>
          <a:p>
            <a:pPr indent="0" lvl="0" marL="0" rtl="0" algn="l">
              <a:spcBef>
                <a:spcPts val="0"/>
              </a:spcBef>
              <a:spcAft>
                <a:spcPts val="0"/>
              </a:spcAft>
              <a:buNone/>
            </a:pPr>
            <a:r>
              <a:rPr lang="en-US"/>
              <a:t>Mình phải mời tai mũi họng XÉT nhét meche cầm máu. Rồi lúc chờ có thể cầm máu nội khoa, mình biết do THA nên phải hạ HA xuống, nhưng phải hạ từ từ nên máu vẫn còn tiếp tục chảy. Lúc chờ thuốc hạ áp phải dùng thuốc cầm máu. Transamic tiêm mạch chậm, em phải ghi cụ thể. </a:t>
            </a:r>
            <a:endParaRPr/>
          </a:p>
          <a:p>
            <a:pPr indent="0" lvl="0" marL="0" rtl="0" algn="l">
              <a:spcBef>
                <a:spcPts val="0"/>
              </a:spcBef>
              <a:spcAft>
                <a:spcPts val="0"/>
              </a:spcAft>
              <a:buNone/>
            </a:pPr>
            <a:r>
              <a:rPr lang="en-US"/>
              <a:t>Người trưởng thành đang chảy máu thì liều là 500mg 1 lần, dùng ống 250mg phải dùng 2 ống chứ chích 1 ống khả năng cầm máu kém lắm. Thuốc này cầm máu được do ức chế plasmin. Plasmin nó li giải cục máu đông, thì cục máu đông bền vững. </a:t>
            </a:r>
            <a:endParaRPr/>
          </a:p>
          <a:p>
            <a:pPr indent="0" lvl="0" marL="0" rtl="0" algn="l">
              <a:spcBef>
                <a:spcPts val="0"/>
              </a:spcBef>
              <a:spcAft>
                <a:spcPts val="0"/>
              </a:spcAft>
              <a:buNone/>
            </a:pPr>
            <a:r>
              <a:rPr lang="en-US"/>
              <a:t>Khuyên là chuyện sau này, giờ đang chảy máu mũi đứng đó mà khuyên ai mà nghe. Kiểm soát HA, cho HA xuống đã, bn mới yên tâm ngồi đó nghe em nói.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Sao em cho phối hợp mà ko đơn trị liệu, rồi sao em sử dụng 2 thuốc này? </a:t>
            </a:r>
            <a:endParaRPr/>
          </a:p>
          <a:p>
            <a:pPr indent="0" lvl="0" marL="0" rtl="0" algn="l">
              <a:spcBef>
                <a:spcPts val="0"/>
              </a:spcBef>
              <a:spcAft>
                <a:spcPts val="0"/>
              </a:spcAft>
              <a:buNone/>
            </a:pPr>
            <a:r>
              <a:rPr lang="en-US"/>
              <a:t>SV: Dùng 2 thuốc do THA độ 2, nguy cơ cao. Bn này có gout nên ko xài lợi tiểu, chẹn beta thì có hen nên ko xài. UCMC và chẹn thụ thể em nghĩ tác dụng nó tương đương nên em chọn UCMC. Bn có vấn đề mạch máu ngoại biên nên em dùng chẹn kênh Canxi</a:t>
            </a:r>
            <a:endParaRPr/>
          </a:p>
          <a:p>
            <a:pPr indent="0" lvl="0" marL="0" rtl="0" algn="l">
              <a:spcBef>
                <a:spcPts val="0"/>
              </a:spcBef>
              <a:spcAft>
                <a:spcPts val="0"/>
              </a:spcAft>
              <a:buNone/>
            </a:pPr>
            <a:r>
              <a:rPr lang="en-US"/>
              <a:t>Anh: từ năm 2018, theo ESH: nên phối hợp thuốc sớm ngay từ đầu do THA là đa cơ chế. Chỉ đơn trị liệu thì 1 là khó kiếm soát, 2 nếu đạt được mục tiêu thì thời gian đạt mục tiêu ko duy trì lâu dài. </a:t>
            </a:r>
            <a:endParaRPr/>
          </a:p>
          <a:p>
            <a:pPr indent="0" lvl="0" marL="0" rtl="0" algn="l">
              <a:spcBef>
                <a:spcPts val="0"/>
              </a:spcBef>
              <a:spcAft>
                <a:spcPts val="0"/>
              </a:spcAft>
              <a:buNone/>
            </a:pPr>
            <a:r>
              <a:rPr lang="en-US"/>
              <a:t>2020 ISH cũng khuyến cáo khởi trị bằng phối hợp </a:t>
            </a:r>
            <a:endParaRPr/>
          </a:p>
          <a:p>
            <a:pPr indent="0" lvl="0" marL="0" rtl="0" algn="l">
              <a:spcBef>
                <a:spcPts val="0"/>
              </a:spcBef>
              <a:spcAft>
                <a:spcPts val="0"/>
              </a:spcAft>
              <a:buNone/>
            </a:pPr>
            <a:r>
              <a:rPr lang="en-US"/>
              <a:t>2021 VSH cũng khuyến cáo phối hợp thuốc sớm ngay từ đàu</a:t>
            </a:r>
            <a:endParaRPr/>
          </a:p>
          <a:p>
            <a:pPr indent="0" lvl="0" marL="0" rtl="0" algn="l">
              <a:spcBef>
                <a:spcPts val="0"/>
              </a:spcBef>
              <a:spcAft>
                <a:spcPts val="0"/>
              </a:spcAft>
              <a:buNone/>
            </a:pPr>
            <a:r>
              <a:rPr lang="en-US"/>
              <a:t>Đơn trị liệu khi HATT dưới 150 mmHg mà nguy cơ thấp. 2 là khi lớn &gt; 80 tuổi là đại lão đó, giưỡng mạch máu đã cứng, xơ vữa, thích nghi với chỉ số HA hơi cao hơn người bình thường, ko nhất thiết phải hạ xuống làm gì. 3 là fraile bn suy thận, ung thư di căn ăn uống kém thì đơn trị liệu. </a:t>
            </a:r>
            <a:endParaRPr/>
          </a:p>
          <a:p>
            <a:pPr indent="0" lvl="0" marL="0" rtl="0" algn="l">
              <a:spcBef>
                <a:spcPts val="0"/>
              </a:spcBef>
              <a:spcAft>
                <a:spcPts val="0"/>
              </a:spcAft>
              <a:buNone/>
            </a:pPr>
            <a:r>
              <a:rPr lang="en-US"/>
              <a:t>Bn này ko có nên phối hợp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Ko để HA dưới 120/70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Nên dùng Coveram 5/5 </a:t>
            </a:r>
            <a:endParaRPr/>
          </a:p>
          <a:p>
            <a:pPr indent="0" lvl="0" marL="0" rtl="0" algn="l">
              <a:spcBef>
                <a:spcPts val="0"/>
              </a:spcBef>
              <a:spcAft>
                <a:spcPts val="0"/>
              </a:spcAft>
              <a:buNone/>
            </a:pPr>
            <a:r>
              <a:rPr lang="en-US"/>
              <a:t>Bn này acid uric máu ko tăng sao dùng Febuxostat? SV: em thấy có viêm khớp cấp trên nền gout mạn. Anh: sao ko dùng kháng viêm mà hạ acid uric.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Bn này nếu em bỏ sót rối loạn lipid máu thì bn vẫn có chỉ định dùng statin do có bệnh tim thiếu máu cục bộ. </a:t>
            </a:r>
            <a:endParaRPr/>
          </a:p>
          <a:p>
            <a:pPr indent="0" lvl="0" marL="0" rtl="0" algn="l">
              <a:spcBef>
                <a:spcPts val="0"/>
              </a:spcBef>
              <a:spcAft>
                <a:spcPts val="0"/>
              </a:spcAft>
              <a:buNone/>
            </a:pPr>
            <a:r>
              <a:rPr lang="en-US"/>
              <a:t>4 thuốc: chống kết tập tiểu cầu, UCMC, statin và đau thắt ngực. </a:t>
            </a:r>
            <a:endParaRPr/>
          </a:p>
          <a:p>
            <a:pPr indent="0" lvl="0" marL="0" rtl="0" algn="l">
              <a:spcBef>
                <a:spcPts val="0"/>
              </a:spcBef>
              <a:spcAft>
                <a:spcPts val="0"/>
              </a:spcAft>
              <a:buNone/>
            </a:pPr>
            <a:r>
              <a:rPr lang="en-US"/>
              <a:t>Bn này dùng Aspirin 81 mg 1 viên uống </a:t>
            </a:r>
            <a:endParaRPr/>
          </a:p>
          <a:p>
            <a:pPr indent="0" lvl="0" marL="0" rtl="0" algn="l">
              <a:spcBef>
                <a:spcPts val="0"/>
              </a:spcBef>
              <a:spcAft>
                <a:spcPts val="0"/>
              </a:spcAft>
              <a:buNone/>
            </a:pPr>
            <a:r>
              <a:rPr lang="en-US"/>
              <a:t>UCMC thì có rồi</a:t>
            </a:r>
            <a:endParaRPr/>
          </a:p>
          <a:p>
            <a:pPr indent="0" lvl="0" marL="0" rtl="0" algn="l">
              <a:spcBef>
                <a:spcPts val="0"/>
              </a:spcBef>
              <a:spcAft>
                <a:spcPts val="0"/>
              </a:spcAft>
              <a:buNone/>
            </a:pPr>
            <a:r>
              <a:rPr lang="en-US"/>
              <a:t>Statin: có bệnh tim mạch do xơ vữa là bệnh mạch vành nên có chỉ định điều trị với statin cường độ cao arto 40 rosu 20 </a:t>
            </a:r>
            <a:endParaRPr/>
          </a:p>
          <a:p>
            <a:pPr indent="0" lvl="0" marL="0" rtl="0" algn="l">
              <a:spcBef>
                <a:spcPts val="0"/>
              </a:spcBef>
              <a:spcAft>
                <a:spcPts val="0"/>
              </a:spcAft>
              <a:buNone/>
            </a:pPr>
            <a:r>
              <a:rPr lang="en-US"/>
              <a:t>Chống đau thắt ngực. Thuốc chẹn beta, nitrate đường uống, ivabradine, trimetazidine. Bn tim đâp nhanh. Có hen ko dùng bệnh beta. Tưới máu trong thì tâm trương, nhịp càng nhanh thời gian tâm trương càng giảm, máu vào vành càng giảm, vùng cơ tim nhận máu từ đm hẹp càng thiếu máu trầm trọng. Nên phải giảm tần số tim. Hen phế quản thì thuốc giảm tần số tim an toàn và hiệu quả là Ivabradine viên 5mg. Tần số 55 – 60. Ko đat thì ½ viên x 2 lên 1 v x2, chưa nữa là 7.5 mg x 2</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Trị đái tháo đường. Type 2 mà ko CCĐ thuốc viên thì thuốc đầu tay là metformin. Đường huyết tăng cao sau ăn nên phối hợp DPP4 với Metformin mới kiểm soát được. </a:t>
            </a:r>
            <a:endParaRPr/>
          </a:p>
          <a:p>
            <a:pPr indent="0" lvl="0" marL="0" rtl="0" algn="l">
              <a:spcBef>
                <a:spcPts val="0"/>
              </a:spcBef>
              <a:spcAft>
                <a:spcPts val="0"/>
              </a:spcAft>
              <a:buNone/>
            </a:pPr>
            <a:r>
              <a:t/>
            </a:r>
            <a:endParaRPr/>
          </a:p>
        </p:txBody>
      </p:sp>
      <p:sp>
        <p:nvSpPr>
          <p:cNvPr id="366" name="Google Shape;366;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Bước 1 A (UCMC) + C (Chẹn kênh canxi) khởi đầu với liều thấp </a:t>
            </a:r>
            <a:endParaRPr/>
          </a:p>
          <a:p>
            <a:pPr indent="0" lvl="0" marL="0" rtl="0" algn="l">
              <a:spcBef>
                <a:spcPts val="0"/>
              </a:spcBef>
              <a:spcAft>
                <a:spcPts val="0"/>
              </a:spcAft>
              <a:buNone/>
            </a:pPr>
            <a:r>
              <a:rPr lang="en-US"/>
              <a:t>Bước 2: A + C full dose</a:t>
            </a:r>
            <a:endParaRPr/>
          </a:p>
          <a:p>
            <a:pPr indent="0" lvl="0" marL="0" rtl="0" algn="l">
              <a:spcBef>
                <a:spcPts val="0"/>
              </a:spcBef>
              <a:spcAft>
                <a:spcPts val="0"/>
              </a:spcAft>
              <a:buNone/>
            </a:pPr>
            <a:r>
              <a:rPr lang="en-US"/>
              <a:t>Bước 3: thêm lợi tiểu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4" name="Google Shape;374;p3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Xuất huyết não ko đau đầu nhưng xuất huyết não màng não gây đau đầu. </a:t>
            </a:r>
            <a:endParaRPr/>
          </a:p>
          <a:p>
            <a:pPr indent="0" lvl="0" marL="0" rtl="0" algn="l">
              <a:spcBef>
                <a:spcPts val="0"/>
              </a:spcBef>
              <a:spcAft>
                <a:spcPts val="0"/>
              </a:spcAft>
              <a:buNone/>
            </a:pPr>
            <a:r>
              <a:rPr lang="en-US"/>
              <a:t>Lúc chảy máu mũi mà đau đầu dữ dội hơn thì coi chừng xuât huyết khoang dưới nhện.</a:t>
            </a:r>
            <a:endParaRPr/>
          </a:p>
        </p:txBody>
      </p:sp>
      <p:sp>
        <p:nvSpPr>
          <p:cNvPr id="111" name="Google Shape;11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2" name="Google Shape;382;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Ở Vn thì bước đầu A + C ko nhất thiết full liều thất bại thì qua A + C + D luôn. Nên dùng phối hợp để tăng mức đô tuân thủ.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Nên bn này là phối hợp thuốc sớm A + C</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3" name="Google Shape;383;p4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1" name="Google Shape;391;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20 năm nghiên cứu người ta thấy hầu hết bn phải dùng 2-4 loại thuốc, trung bình là 2-3 loại, đơn trị liệu thì gần như là thất bại </a:t>
            </a:r>
            <a:endParaRPr/>
          </a:p>
          <a:p>
            <a:pPr indent="0" lvl="0" marL="0" rtl="0" algn="l">
              <a:spcBef>
                <a:spcPts val="0"/>
              </a:spcBef>
              <a:spcAft>
                <a:spcPts val="0"/>
              </a:spcAft>
              <a:buNone/>
            </a:pPr>
            <a:r>
              <a:t/>
            </a:r>
            <a:endParaRPr/>
          </a:p>
        </p:txBody>
      </p:sp>
      <p:sp>
        <p:nvSpPr>
          <p:cNvPr id="392" name="Google Shape;392;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0" name="Google Shape;400;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Phối hơp thuốc sớm ngay từ đầu kiểm soát tốt hơn so với đơn trị liệu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Phải giảm biến chứng và tử vong </a:t>
            </a:r>
            <a:endParaRPr/>
          </a:p>
          <a:p>
            <a:pPr indent="0" lvl="0" marL="0" rtl="0" algn="l">
              <a:spcBef>
                <a:spcPts val="0"/>
              </a:spcBef>
              <a:spcAft>
                <a:spcPts val="0"/>
              </a:spcAft>
              <a:buNone/>
            </a:pPr>
            <a:r>
              <a:rPr lang="en-US"/>
              <a:t>Phối hợp giảm được 34% tỷ lệ tử vong và biến cố tim mạch. &gt; 30% là ngoạn mục nên phối hợp sớm là điều trị ngoạn mục vì giúp kiểm soát tốt, thời gian đạt HA mục tiêu kéo dài, giảm được tỷ lệ tử vong ngoạn mục &gt; 30%.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01" name="Google Shape;401;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9" name="Google Shape;409;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Chưa đạt: </a:t>
            </a:r>
            <a:endParaRPr/>
          </a:p>
          <a:p>
            <a:pPr indent="-228600" lvl="0" marL="228600" rtl="0" algn="l">
              <a:spcBef>
                <a:spcPts val="0"/>
              </a:spcBef>
              <a:spcAft>
                <a:spcPts val="0"/>
              </a:spcAft>
              <a:buClr>
                <a:schemeClr val="dk1"/>
              </a:buClr>
              <a:buSzPts val="1200"/>
              <a:buFont typeface="Calibri"/>
              <a:buAutoNum type="arabicPeriod"/>
            </a:pPr>
            <a:r>
              <a:rPr lang="en-US"/>
              <a:t>Vẫn dùng tiếp nhưng tăng liều </a:t>
            </a:r>
            <a:endParaRPr/>
          </a:p>
          <a:p>
            <a:pPr indent="-228600" lvl="0" marL="228600" rtl="0" algn="l">
              <a:spcBef>
                <a:spcPts val="0"/>
              </a:spcBef>
              <a:spcAft>
                <a:spcPts val="0"/>
              </a:spcAft>
              <a:buClr>
                <a:schemeClr val="dk1"/>
              </a:buClr>
              <a:buSzPts val="1200"/>
              <a:buFont typeface="Calibri"/>
              <a:buAutoNum type="arabicPeriod"/>
            </a:pPr>
            <a:r>
              <a:rPr lang="en-US"/>
              <a:t>Thêm thuốc thứ 2 </a:t>
            </a:r>
            <a:endParaRPr/>
          </a:p>
          <a:p>
            <a:pPr indent="0" lvl="0" marL="0" rtl="0" algn="l">
              <a:spcBef>
                <a:spcPts val="0"/>
              </a:spcBef>
              <a:spcAft>
                <a:spcPts val="0"/>
              </a:spcAft>
              <a:buClr>
                <a:schemeClr val="dk1"/>
              </a:buClr>
              <a:buSzPts val="1200"/>
              <a:buFont typeface="Calibri"/>
              <a:buNone/>
            </a:pPr>
            <a:r>
              <a:rPr lang="en-US"/>
              <a:t>Thì giữa 1 và 2 (xám là phối hợp, vàng tăng gấp đôi) thì 2 hiệu quả gấp 5 lần 1</a:t>
            </a:r>
            <a:endParaRPr/>
          </a:p>
          <a:p>
            <a:pPr indent="0" lvl="0" marL="0" rtl="0" algn="l">
              <a:spcBef>
                <a:spcPts val="0"/>
              </a:spcBef>
              <a:spcAft>
                <a:spcPts val="0"/>
              </a:spcAft>
              <a:buClr>
                <a:schemeClr val="dk1"/>
              </a:buClr>
              <a:buSzPts val="1200"/>
              <a:buFont typeface="Calibri"/>
              <a:buNone/>
            </a:pPr>
            <a:r>
              <a:rPr lang="en-US"/>
              <a:t>Vì vậy khuyến cáo gần đây nhất thì chúng ta phối hợp sớm ngay từ đầu do bao giờ nó cũng hiệu quả hơn đơn trị liệu </a:t>
            </a:r>
            <a:endParaRPr/>
          </a:p>
          <a:p>
            <a:pPr indent="0" lvl="0" marL="0" rtl="0" algn="l">
              <a:spcBef>
                <a:spcPts val="0"/>
              </a:spcBef>
              <a:spcAft>
                <a:spcPts val="0"/>
              </a:spcAft>
              <a:buClr>
                <a:schemeClr val="dk1"/>
              </a:buClr>
              <a:buSzPts val="1200"/>
              <a:buFont typeface="Calibri"/>
              <a:buNone/>
            </a:pPr>
            <a:r>
              <a:t/>
            </a:r>
            <a:endParaRPr/>
          </a:p>
        </p:txBody>
      </p:sp>
      <p:sp>
        <p:nvSpPr>
          <p:cNvPr id="410" name="Google Shape;410;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7" name="Google Shape;417;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Hình lục giác. Đường xanh là được đó, tới đi, phối hợp an toàn và hiệu quả. Đường đứt khúc xanh thì cũng được đó, nhưng mà ko có tối ưu. Đường đỏ là ko được. UCMC và UCTT cùng 1 nhóm, phối hợp gây nguy cơ suy thận và tăng K máu. </a:t>
            </a:r>
            <a:endParaRPr/>
          </a:p>
          <a:p>
            <a:pPr indent="0" lvl="0" marL="0" rtl="0" algn="l">
              <a:spcBef>
                <a:spcPts val="0"/>
              </a:spcBef>
              <a:spcAft>
                <a:spcPts val="0"/>
              </a:spcAft>
              <a:buNone/>
            </a:pPr>
            <a:r>
              <a:t/>
            </a:r>
            <a:endParaRPr/>
          </a:p>
        </p:txBody>
      </p:sp>
      <p:sp>
        <p:nvSpPr>
          <p:cNvPr id="418" name="Google Shape;418;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6" name="Google Shape;426;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Acomplish và ascot </a:t>
            </a:r>
            <a:endParaRPr/>
          </a:p>
          <a:p>
            <a:pPr indent="0" lvl="0" marL="0" rtl="0" algn="l">
              <a:spcBef>
                <a:spcPts val="0"/>
              </a:spcBef>
              <a:spcAft>
                <a:spcPts val="0"/>
              </a:spcAft>
              <a:buNone/>
            </a:pPr>
            <a:r>
              <a:rPr lang="en-US"/>
              <a:t>Ưu thế là tỷ lệ đạt mục tiêu cao, thời gian duy trì mục tiêu kéo dài, giảm biến cố tim mạch và tử vong </a:t>
            </a:r>
            <a:endParaRPr/>
          </a:p>
          <a:p>
            <a:pPr indent="0" lvl="0" marL="0" rtl="0" algn="l">
              <a:spcBef>
                <a:spcPts val="0"/>
              </a:spcBef>
              <a:spcAft>
                <a:spcPts val="0"/>
              </a:spcAft>
              <a:buNone/>
            </a:pPr>
            <a:r>
              <a:rPr lang="en-US"/>
              <a:t>A + C là phối hợp đầu tay </a:t>
            </a:r>
            <a:endParaRPr/>
          </a:p>
          <a:p>
            <a:pPr indent="0" lvl="0" marL="0" rtl="0" algn="l">
              <a:spcBef>
                <a:spcPts val="0"/>
              </a:spcBef>
              <a:spcAft>
                <a:spcPts val="0"/>
              </a:spcAft>
              <a:buNone/>
            </a:pPr>
            <a:r>
              <a:t/>
            </a:r>
            <a:endParaRPr/>
          </a:p>
        </p:txBody>
      </p:sp>
      <p:sp>
        <p:nvSpPr>
          <p:cNvPr id="427" name="Google Shape;427;p4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2" name="Google Shape;442;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p4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Em có hỏi là trong 2 ngày uống thuốc này HA của bn thay đổi như thế nào ko? Bn ko có máy đo HA tại nhà, ko theo dõi HA. </a:t>
            </a:r>
            <a:endParaRPr/>
          </a:p>
          <a:p>
            <a:pPr indent="0" lvl="0" marL="0" rtl="0" algn="l">
              <a:spcBef>
                <a:spcPts val="0"/>
              </a:spcBef>
              <a:spcAft>
                <a:spcPts val="0"/>
              </a:spcAft>
              <a:buNone/>
            </a:pPr>
            <a:r>
              <a:rPr lang="en-US"/>
              <a:t>Dùng thuốc mà chảy máu mũi ko giảm, lúc vô HA còn cao thì là ko có đáp ứng với thuốc ở Nha Trang, khi điều trị phải chọn thuốc khác hoặc tăng liều lên chứ ko đi theo con đường cũ nữa. </a:t>
            </a:r>
            <a:endParaRPr/>
          </a:p>
        </p:txBody>
      </p:sp>
      <p:sp>
        <p:nvSpPr>
          <p:cNvPr id="119" name="Google Shape;11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Lúc nhập viện có mạch nhanh, HA 160/90, ở BV Nha Trang cũng 160/90 thì có vẻ bn ko đáp ứng với thuốc ở Nhã Trang </a:t>
            </a:r>
            <a:endParaRPr/>
          </a:p>
          <a:p>
            <a:pPr indent="0" lvl="0" marL="0" rtl="0" algn="l">
              <a:spcBef>
                <a:spcPts val="0"/>
              </a:spcBef>
              <a:spcAft>
                <a:spcPts val="0"/>
              </a:spcAft>
              <a:buNone/>
            </a:pPr>
            <a:r>
              <a:rPr lang="en-US"/>
              <a:t>Nhịp tim nhanh? Có thể chảy máu mũi mấy ngày nay, làm nhịp tim nhanh. THA nó là bệnh lý đa cơ chế, có người do cường giao cảm, có người do xơ vữa tăng kháng lực mạch ngoại biên, có người do hệ RAA tăng hoạt tính. Có thể do hệ giao cảm tăng hoạt động, là nn THA và mạch nhanh sẵn có. </a:t>
            </a:r>
            <a:endParaRPr/>
          </a:p>
          <a:p>
            <a:pPr indent="0" lvl="0" marL="0" rtl="0" algn="l">
              <a:spcBef>
                <a:spcPts val="0"/>
              </a:spcBef>
              <a:spcAft>
                <a:spcPts val="0"/>
              </a:spcAft>
              <a:buNone/>
            </a:pPr>
            <a:r>
              <a:rPr lang="en-US"/>
              <a:t>Có thể do bn đi đường xa.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Khám niêm hồng ko gợi ý thiếu máu tới mức nhịp nhanh, coi chừng nhịp nhanh do cường giao cảm. Nên để kiểm soát tốt thì ko thể nào thiếu chẹn beta. </a:t>
            </a:r>
            <a:endParaRPr/>
          </a:p>
        </p:txBody>
      </p:sp>
      <p:sp>
        <p:nvSpPr>
          <p:cNvPr id="127" name="Google Shape;12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Bn bị hen, là CCĐ của chẹn beta </a:t>
            </a:r>
            <a:endParaRPr/>
          </a:p>
          <a:p>
            <a:pPr indent="0" lvl="0" marL="0" rtl="0" algn="l">
              <a:spcBef>
                <a:spcPts val="0"/>
              </a:spcBef>
              <a:spcAft>
                <a:spcPts val="0"/>
              </a:spcAft>
              <a:buNone/>
            </a:pPr>
            <a:r>
              <a:rPr lang="en-US"/>
              <a:t>Bị gout, tiêm thuốc gì? Có thể là Corticoid. Thuốc kháng viêm và giảm đau đường chích hay sử dụng là NSAID và Cor. Dùng Cor kéo dài lặp đi lặp lại có thể gây cushing do thuốc. Ông này ko có bầm máu, mỏng da, ít nghĩ cor, có thể là nsaid, nó ức chế prostaglandin, co mạch kéo dài, kèm co tiểu đm đến thận, tổn thương thận kéo dài, cũng có thể là nguyên nhân gây THA.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Khám: coi dấu hiệu hc cushing. CLS lưu ý chức năng thận. THA mới bị, 10 năm nay suy thận nặng quá coi chừng do thuốc kéo dài. </a:t>
            </a:r>
            <a:endParaRPr/>
          </a:p>
          <a:p>
            <a:pPr indent="0" lvl="0" marL="0" rtl="0" algn="l">
              <a:spcBef>
                <a:spcPts val="0"/>
              </a:spcBef>
              <a:spcAft>
                <a:spcPts val="0"/>
              </a:spcAft>
              <a:buNone/>
            </a:pPr>
            <a:r>
              <a:rPr lang="en-US"/>
              <a:t>Bn bị gout mà chích thuốc hang tháng, coi trong thuốc điều trị THA, có thuốc làm nặng thêm gout là nhóm lợi tiểu. Thuốc lợi tiểu làm tăng acid uric, làm năng thêm viêm khớp do gout. </a:t>
            </a:r>
            <a:endParaRPr/>
          </a:p>
          <a:p>
            <a:pPr indent="0" lvl="0" marL="0" rtl="0" algn="l">
              <a:spcBef>
                <a:spcPts val="0"/>
              </a:spcBef>
              <a:spcAft>
                <a:spcPts val="0"/>
              </a:spcAft>
              <a:buNone/>
            </a:pPr>
            <a:r>
              <a:rPr lang="en-US"/>
              <a:t>Chẹn beta bị loại rồi, gout nữa thì lợi tiểu đứng vòng ngoài cuộc chơi. Còn mỗi UCMC, chẹn thụ thể Angiostensin, chẹn kênh canxi. </a:t>
            </a:r>
            <a:endParaRPr/>
          </a:p>
          <a:p>
            <a:pPr indent="0" lvl="0" marL="0" rtl="0" algn="l">
              <a:spcBef>
                <a:spcPts val="0"/>
              </a:spcBef>
              <a:spcAft>
                <a:spcPts val="0"/>
              </a:spcAft>
              <a:buNone/>
            </a:pPr>
            <a:r>
              <a:rPr b="1" lang="en-US"/>
              <a:t>THA này có biến chứng chưa? </a:t>
            </a:r>
            <a:endParaRPr/>
          </a:p>
          <a:p>
            <a:pPr indent="0" lvl="0" marL="0" rtl="0" algn="l">
              <a:spcBef>
                <a:spcPts val="0"/>
              </a:spcBef>
              <a:spcAft>
                <a:spcPts val="0"/>
              </a:spcAft>
              <a:buClr>
                <a:schemeClr val="dk1"/>
              </a:buClr>
              <a:buSzPts val="1200"/>
              <a:buFont typeface="Calibri"/>
              <a:buNone/>
            </a:pPr>
            <a:r>
              <a:rPr lang="en-US"/>
              <a:t>Mắt não tim thận mạch máu. Nó thúc đẩy xơ vữa đm vành. Hỏi triệu chứng đau ngực, cơn đau cách hồi. Cái tính chất đau ngực này rất gợi ý bệnh mạch vành. Em phải ghi thêm chưa ghi nhận đau cách hồi. </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None/>
            </a:pPr>
            <a:r>
              <a:t/>
            </a:r>
            <a:endParaRPr/>
          </a:p>
        </p:txBody>
      </p:sp>
      <p:sp>
        <p:nvSpPr>
          <p:cNvPr id="135" name="Google Shape;13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Còn hút hay ko? Nếu bỏ hút thuốc liên tục &gt; 15 năm thì ko tính nó là YTNC tim mạch nữa. </a:t>
            </a:r>
            <a:endParaRPr/>
          </a:p>
          <a:p>
            <a:pPr indent="0" lvl="0" marL="0" rtl="0" algn="l">
              <a:spcBef>
                <a:spcPts val="0"/>
              </a:spcBef>
              <a:spcAft>
                <a:spcPts val="0"/>
              </a:spcAft>
              <a:buNone/>
            </a:pPr>
            <a:r>
              <a:rPr lang="en-US"/>
              <a:t>Bn nhậu nhiều, 1 lần tới 10 lon, mà kêu gout ổn sao ổn được. </a:t>
            </a:r>
            <a:endParaRPr/>
          </a:p>
          <a:p>
            <a:pPr indent="0" lvl="0" marL="0" rtl="0" algn="l">
              <a:spcBef>
                <a:spcPts val="0"/>
              </a:spcBef>
              <a:spcAft>
                <a:spcPts val="0"/>
              </a:spcAft>
              <a:buNone/>
            </a:pPr>
            <a:r>
              <a:rPr lang="en-US"/>
              <a:t>Gout ko chỉ ảnh hưởng lên khớp, acid uric cao kéo dài ảnh hưởng thận, tinh thể urate tắc ống thận, lâu dài gây bệnh thận do tinh thể, tiến triển suy thận mạn. Tinh thể urate có thể lắng trên mạch máu thúc đẩy xơ vữa. Bên cạnh LDL, sau này người ta tử thiếu, soi dưới kính hiển vi coi thành phần mảng xơ vữa người ta thấy rất nhiều tinh thể urate. Điều trị kháng viêm giảm acid uric có thể làm chặn tiến trình xơ vữa</a:t>
            </a:r>
            <a:endParaRPr/>
          </a:p>
          <a:p>
            <a:pPr indent="0" lvl="0" marL="0" rtl="0" algn="l">
              <a:spcBef>
                <a:spcPts val="0"/>
              </a:spcBef>
              <a:spcAft>
                <a:spcPts val="0"/>
              </a:spcAft>
              <a:buNone/>
            </a:pPr>
            <a:r>
              <a:rPr lang="en-US"/>
              <a:t>Bn này gout tái phát nhiều do nhậu nhiều quá, là yếu tố hình thành xơ vữa. Thường nó nhanh và nổi trội khi cao tuổi là 60 tuổi trở đi. Nhưng sớm hơn nếu có đa yếu tố nguy cơ như HTL, ĐTĐ, béo phì, tăng acid uric máu. </a:t>
            </a:r>
            <a:endParaRPr/>
          </a:p>
          <a:p>
            <a:pPr indent="0" lvl="0" marL="0" rtl="0" algn="l">
              <a:spcBef>
                <a:spcPts val="0"/>
              </a:spcBef>
              <a:spcAft>
                <a:spcPts val="0"/>
              </a:spcAft>
              <a:buNone/>
            </a:pPr>
            <a:r>
              <a:rPr lang="en-US"/>
              <a:t>Khi xơ vữa, làm tăng kháng lực mạch ngoại biên, dẫn đến HA tăng. </a:t>
            </a:r>
            <a:endParaRPr/>
          </a:p>
          <a:p>
            <a:pPr indent="0" lvl="0" marL="0" rtl="0" algn="l">
              <a:spcBef>
                <a:spcPts val="0"/>
              </a:spcBef>
              <a:spcAft>
                <a:spcPts val="0"/>
              </a:spcAft>
              <a:buNone/>
            </a:pPr>
            <a:r>
              <a:rPr lang="en-US"/>
              <a:t>Tới đây, nghĩ ngay muốn </a:t>
            </a:r>
            <a:r>
              <a:rPr b="1" lang="en-US"/>
              <a:t>kiểm soát phải có chẹn kênh canxi</a:t>
            </a:r>
            <a:r>
              <a:rPr lang="en-US"/>
              <a:t>, làm giãn mạch ngoại biên giúp giảm HA của bn. </a:t>
            </a:r>
            <a:endParaRPr/>
          </a:p>
        </p:txBody>
      </p:sp>
      <p:sp>
        <p:nvSpPr>
          <p:cNvPr id="143" name="Google Shape;14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5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5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5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5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5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5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5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6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6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6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6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5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5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5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5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5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5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5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5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5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5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5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5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5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5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5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5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5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5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58"/>
          <p:cNvSpPr/>
          <p:nvPr>
            <p:ph idx="2" type="pic"/>
          </p:nvPr>
        </p:nvSpPr>
        <p:spPr>
          <a:xfrm>
            <a:off x="5183188" y="987425"/>
            <a:ext cx="6172200" cy="4873625"/>
          </a:xfrm>
          <a:prstGeom prst="rect">
            <a:avLst/>
          </a:prstGeom>
          <a:noFill/>
          <a:ln>
            <a:noFill/>
          </a:ln>
        </p:spPr>
      </p:sp>
      <p:sp>
        <p:nvSpPr>
          <p:cNvPr id="68" name="Google Shape;68;p5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5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5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5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4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4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sp>
        <p:nvSpPr>
          <p:cNvPr id="88" name="Google Shape;88;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9" name="Google Shape;89;p1"/>
          <p:cNvSpPr txBox="1"/>
          <p:nvPr>
            <p:ph type="ctrTitle"/>
          </p:nvPr>
        </p:nvSpPr>
        <p:spPr>
          <a:xfrm>
            <a:off x="838199" y="1093788"/>
            <a:ext cx="10506455" cy="296720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8000"/>
              <a:buFont typeface="Calibri"/>
              <a:buNone/>
            </a:pPr>
            <a:r>
              <a:rPr b="1" lang="en-US" sz="8000"/>
              <a:t>BỆNH ÁN NỘI KHOA</a:t>
            </a:r>
            <a:endParaRPr/>
          </a:p>
        </p:txBody>
      </p:sp>
      <p:sp>
        <p:nvSpPr>
          <p:cNvPr id="90" name="Google Shape;90;p1"/>
          <p:cNvSpPr txBox="1"/>
          <p:nvPr>
            <p:ph idx="1" type="subTitle"/>
          </p:nvPr>
        </p:nvSpPr>
        <p:spPr>
          <a:xfrm>
            <a:off x="7400924" y="4619624"/>
            <a:ext cx="3946779" cy="1038225"/>
          </a:xfrm>
          <a:prstGeom prst="rect">
            <a:avLst/>
          </a:prstGeom>
          <a:noFill/>
          <a:ln>
            <a:noFill/>
          </a:ln>
        </p:spPr>
        <p:txBody>
          <a:bodyPr anchorCtr="0" anchor="t" bIns="45700" lIns="91425" spcFirstLastPara="1" rIns="91425" wrap="square" tIns="45700">
            <a:normAutofit/>
          </a:bodyPr>
          <a:lstStyle/>
          <a:p>
            <a:pPr indent="0" lvl="0" marL="0" rtl="0" algn="r">
              <a:lnSpc>
                <a:spcPct val="90000"/>
              </a:lnSpc>
              <a:spcBef>
                <a:spcPts val="0"/>
              </a:spcBef>
              <a:spcAft>
                <a:spcPts val="0"/>
              </a:spcAft>
              <a:buClr>
                <a:schemeClr val="dk1"/>
              </a:buClr>
              <a:buSzPts val="2400"/>
              <a:buNone/>
            </a:pPr>
            <a:r>
              <a:rPr b="1" lang="en-US">
                <a:latin typeface="Calibri"/>
                <a:ea typeface="Calibri"/>
                <a:cs typeface="Calibri"/>
                <a:sym typeface="Calibri"/>
              </a:rPr>
              <a:t>NHÓM 2 – ĐỢT 1</a:t>
            </a:r>
            <a:endParaRPr/>
          </a:p>
        </p:txBody>
      </p:sp>
      <p:sp>
        <p:nvSpPr>
          <p:cNvPr id="91" name="Google Shape;91;p1"/>
          <p:cNvSpPr/>
          <p:nvPr/>
        </p:nvSpPr>
        <p:spPr>
          <a:xfrm>
            <a:off x="841248" y="4331166"/>
            <a:ext cx="10506456"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2" name="Google Shape;92;p1"/>
          <p:cNvSpPr/>
          <p:nvPr/>
        </p:nvSpPr>
        <p:spPr>
          <a:xfrm rot="5400000">
            <a:off x="9346882" y="2348839"/>
            <a:ext cx="54864" cy="394677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93" name="Google Shape;93;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rgbClr val="7F7F7F"/>
                </a:solidFill>
              </a:rPr>
              <a:t>‹#›</a:t>
            </a:fld>
            <a:endParaRPr>
              <a:solidFill>
                <a:srgbClr val="7F7F7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 KHÁM (18h 4/5/2022)</a:t>
            </a:r>
            <a:endParaRPr/>
          </a:p>
        </p:txBody>
      </p:sp>
      <p:sp>
        <p:nvSpPr>
          <p:cNvPr id="162" name="Google Shape;162;p10"/>
          <p:cNvSpPr txBox="1"/>
          <p:nvPr>
            <p:ph idx="1" type="body"/>
          </p:nvPr>
        </p:nvSpPr>
        <p:spPr>
          <a:xfrm>
            <a:off x="838200" y="1621766"/>
            <a:ext cx="10515600" cy="4555197"/>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Clr>
                <a:schemeClr val="dk1"/>
              </a:buClr>
              <a:buSzPct val="100000"/>
              <a:buNone/>
            </a:pPr>
            <a:r>
              <a:rPr b="1" lang="en-US"/>
              <a:t>1. Tổng trạng</a:t>
            </a:r>
            <a:endParaRPr/>
          </a:p>
          <a:p>
            <a:pPr indent="-228600" lvl="0" marL="228600" rtl="0" algn="l">
              <a:lnSpc>
                <a:spcPct val="90000"/>
              </a:lnSpc>
              <a:spcBef>
                <a:spcPts val="1000"/>
              </a:spcBef>
              <a:spcAft>
                <a:spcPts val="0"/>
              </a:spcAft>
              <a:buClr>
                <a:schemeClr val="dk1"/>
              </a:buClr>
              <a:buSzPct val="100000"/>
              <a:buChar char="•"/>
            </a:pPr>
            <a:r>
              <a:rPr lang="en-US"/>
              <a:t>Bệnh nhân tỉnh, tiếp xúc tốt</a:t>
            </a:r>
            <a:endParaRPr/>
          </a:p>
          <a:p>
            <a:pPr indent="-228600" lvl="0" marL="228600" rtl="0" algn="l">
              <a:lnSpc>
                <a:spcPct val="90000"/>
              </a:lnSpc>
              <a:spcBef>
                <a:spcPts val="1000"/>
              </a:spcBef>
              <a:spcAft>
                <a:spcPts val="0"/>
              </a:spcAft>
              <a:buClr>
                <a:schemeClr val="dk1"/>
              </a:buClr>
              <a:buSzPct val="100000"/>
              <a:buChar char="•"/>
            </a:pPr>
            <a:r>
              <a:rPr lang="en-US"/>
              <a:t>Nhịp thở: 18 l/p	Mạch: 80l/p	Huyết áp: 130/80 mmHg	To: 37oC</a:t>
            </a:r>
            <a:endParaRPr/>
          </a:p>
          <a:p>
            <a:pPr indent="-228600" lvl="0" marL="228600" rtl="0" algn="l">
              <a:lnSpc>
                <a:spcPct val="90000"/>
              </a:lnSpc>
              <a:spcBef>
                <a:spcPts val="1000"/>
              </a:spcBef>
              <a:spcAft>
                <a:spcPts val="0"/>
              </a:spcAft>
              <a:buClr>
                <a:schemeClr val="dk1"/>
              </a:buClr>
              <a:buSzPct val="100000"/>
              <a:buChar char="•"/>
            </a:pPr>
            <a:r>
              <a:rPr lang="en-US"/>
              <a:t>Cân nặng: 50kg, chiều cao 1.6m =&gt; BMI = 19.5 kg/m2</a:t>
            </a:r>
            <a:endParaRPr/>
          </a:p>
          <a:p>
            <a:pPr indent="-228600" lvl="0" marL="228600" rtl="0" algn="l">
              <a:lnSpc>
                <a:spcPct val="90000"/>
              </a:lnSpc>
              <a:spcBef>
                <a:spcPts val="1000"/>
              </a:spcBef>
              <a:spcAft>
                <a:spcPts val="0"/>
              </a:spcAft>
              <a:buClr>
                <a:schemeClr val="dk1"/>
              </a:buClr>
              <a:buSzPct val="100000"/>
              <a:buChar char="•"/>
            </a:pPr>
            <a:r>
              <a:rPr lang="en-US"/>
              <a:t>Chi ấm</a:t>
            </a:r>
            <a:endParaRPr/>
          </a:p>
          <a:p>
            <a:pPr indent="-228600" lvl="0" marL="228600" rtl="0" algn="l">
              <a:lnSpc>
                <a:spcPct val="90000"/>
              </a:lnSpc>
              <a:spcBef>
                <a:spcPts val="1000"/>
              </a:spcBef>
              <a:spcAft>
                <a:spcPts val="0"/>
              </a:spcAft>
              <a:buClr>
                <a:schemeClr val="dk1"/>
              </a:buClr>
              <a:buSzPct val="100000"/>
              <a:buChar char="•"/>
            </a:pPr>
            <a:r>
              <a:rPr lang="en-US"/>
              <a:t>Mạch tứ chi rõ</a:t>
            </a:r>
            <a:endParaRPr/>
          </a:p>
          <a:p>
            <a:pPr indent="-228600" lvl="0" marL="228600" rtl="0" algn="l">
              <a:lnSpc>
                <a:spcPct val="90000"/>
              </a:lnSpc>
              <a:spcBef>
                <a:spcPts val="1000"/>
              </a:spcBef>
              <a:spcAft>
                <a:spcPts val="0"/>
              </a:spcAft>
              <a:buClr>
                <a:schemeClr val="dk1"/>
              </a:buClr>
              <a:buSzPct val="100000"/>
              <a:buChar char="•"/>
            </a:pPr>
            <a:r>
              <a:rPr lang="en-US"/>
              <a:t>CRT &lt;2s</a:t>
            </a:r>
            <a:endParaRPr/>
          </a:p>
          <a:p>
            <a:pPr indent="-228600" lvl="0" marL="228600" rtl="0" algn="l">
              <a:lnSpc>
                <a:spcPct val="90000"/>
              </a:lnSpc>
              <a:spcBef>
                <a:spcPts val="1000"/>
              </a:spcBef>
              <a:spcAft>
                <a:spcPts val="0"/>
              </a:spcAft>
              <a:buClr>
                <a:schemeClr val="dk1"/>
              </a:buClr>
              <a:buSzPct val="100000"/>
              <a:buChar char="•"/>
            </a:pPr>
            <a:r>
              <a:rPr lang="en-US"/>
              <a:t>Niêm hồng</a:t>
            </a:r>
            <a:endParaRPr/>
          </a:p>
          <a:p>
            <a:pPr indent="-228600" lvl="0" marL="228600" rtl="0" algn="l">
              <a:lnSpc>
                <a:spcPct val="90000"/>
              </a:lnSpc>
              <a:spcBef>
                <a:spcPts val="1000"/>
              </a:spcBef>
              <a:spcAft>
                <a:spcPts val="0"/>
              </a:spcAft>
              <a:buClr>
                <a:schemeClr val="dk1"/>
              </a:buClr>
              <a:buSzPct val="100000"/>
              <a:buChar char="•"/>
            </a:pPr>
            <a:r>
              <a:rPr lang="en-US"/>
              <a:t>Hạch ngoại vi không sờ chạm</a:t>
            </a:r>
            <a:endParaRPr/>
          </a:p>
          <a:p>
            <a:pPr indent="-228600" lvl="0" marL="228600" rtl="0" algn="l">
              <a:lnSpc>
                <a:spcPct val="90000"/>
              </a:lnSpc>
              <a:spcBef>
                <a:spcPts val="1000"/>
              </a:spcBef>
              <a:spcAft>
                <a:spcPts val="0"/>
              </a:spcAft>
              <a:buClr>
                <a:schemeClr val="dk1"/>
              </a:buClr>
              <a:buSzPct val="100000"/>
              <a:buChar char="•"/>
            </a:pPr>
            <a:r>
              <a:rPr lang="en-US"/>
              <a:t>Không xuất huyết da niêm</a:t>
            </a:r>
            <a:endParaRPr/>
          </a:p>
          <a:p>
            <a:pPr indent="-228600" lvl="0" marL="228600" rtl="0" algn="l">
              <a:lnSpc>
                <a:spcPct val="90000"/>
              </a:lnSpc>
              <a:spcBef>
                <a:spcPts val="1000"/>
              </a:spcBef>
              <a:spcAft>
                <a:spcPts val="0"/>
              </a:spcAft>
              <a:buClr>
                <a:schemeClr val="dk1"/>
              </a:buClr>
              <a:buSzPct val="100000"/>
              <a:buChar char="•"/>
            </a:pPr>
            <a:r>
              <a:rPr lang="en-US"/>
              <a:t>Không phù</a:t>
            </a:r>
            <a:endParaRPr/>
          </a:p>
          <a:p>
            <a:pPr indent="-64135" lvl="0" marL="228600" rtl="0" algn="l">
              <a:lnSpc>
                <a:spcPct val="90000"/>
              </a:lnSpc>
              <a:spcBef>
                <a:spcPts val="1000"/>
              </a:spcBef>
              <a:spcAft>
                <a:spcPts val="0"/>
              </a:spcAft>
              <a:buClr>
                <a:schemeClr val="dk1"/>
              </a:buClr>
              <a:buSzPct val="100000"/>
              <a:buNone/>
            </a:pPr>
            <a:r>
              <a:t/>
            </a:r>
            <a:endParaRPr/>
          </a:p>
          <a:p>
            <a:pPr indent="-64135" lvl="0" marL="228600" rtl="0" algn="l">
              <a:lnSpc>
                <a:spcPct val="90000"/>
              </a:lnSpc>
              <a:spcBef>
                <a:spcPts val="1000"/>
              </a:spcBef>
              <a:spcAft>
                <a:spcPts val="0"/>
              </a:spcAft>
              <a:buClr>
                <a:schemeClr val="dk1"/>
              </a:buClr>
              <a:buSzPct val="100000"/>
              <a:buNone/>
            </a:pPr>
            <a:r>
              <a:t/>
            </a:r>
            <a:endParaRPr/>
          </a:p>
        </p:txBody>
      </p:sp>
      <p:sp>
        <p:nvSpPr>
          <p:cNvPr id="163" name="Google Shape;163;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1"/>
          <p:cNvSpPr txBox="1"/>
          <p:nvPr>
            <p:ph idx="1" type="body"/>
          </p:nvPr>
        </p:nvSpPr>
        <p:spPr>
          <a:xfrm>
            <a:off x="637477" y="876649"/>
            <a:ext cx="5114544" cy="461558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b="1" lang="en-US" sz="2400"/>
              <a:t>2. Đầu mặt cổ</a:t>
            </a:r>
            <a:r>
              <a:rPr b="1" lang="en-US" sz="2400">
                <a:latin typeface="Calibri"/>
                <a:ea typeface="Calibri"/>
                <a:cs typeface="Calibri"/>
                <a:sym typeface="Calibri"/>
              </a:rPr>
              <a:t>:</a:t>
            </a:r>
            <a:endParaRPr/>
          </a:p>
          <a:p>
            <a:pPr indent="-228600" lvl="0" marL="228600" rtl="0" algn="l">
              <a:lnSpc>
                <a:spcPct val="90000"/>
              </a:lnSpc>
              <a:spcBef>
                <a:spcPts val="1000"/>
              </a:spcBef>
              <a:spcAft>
                <a:spcPts val="0"/>
              </a:spcAft>
              <a:buClr>
                <a:schemeClr val="dk1"/>
              </a:buClr>
              <a:buSzPts val="2400"/>
              <a:buChar char="•"/>
            </a:pPr>
            <a:r>
              <a:rPr lang="en-US" sz="2400"/>
              <a:t>Cân đối</a:t>
            </a:r>
            <a:endParaRPr sz="2400"/>
          </a:p>
          <a:p>
            <a:pPr indent="-228600" lvl="0" marL="228600" rtl="0" algn="l">
              <a:lnSpc>
                <a:spcPct val="90000"/>
              </a:lnSpc>
              <a:spcBef>
                <a:spcPts val="1000"/>
              </a:spcBef>
              <a:spcAft>
                <a:spcPts val="0"/>
              </a:spcAft>
              <a:buClr>
                <a:schemeClr val="dk1"/>
              </a:buClr>
              <a:buSzPts val="2400"/>
              <a:buChar char="•"/>
            </a:pPr>
            <a:r>
              <a:rPr lang="en-US" sz="2400"/>
              <a:t>Mắt không lồi</a:t>
            </a:r>
            <a:endParaRPr sz="2400"/>
          </a:p>
          <a:p>
            <a:pPr indent="-228600" lvl="0" marL="228600" rtl="0" algn="l">
              <a:lnSpc>
                <a:spcPct val="90000"/>
              </a:lnSpc>
              <a:spcBef>
                <a:spcPts val="1000"/>
              </a:spcBef>
              <a:spcAft>
                <a:spcPts val="0"/>
              </a:spcAft>
              <a:buClr>
                <a:schemeClr val="dk1"/>
              </a:buClr>
              <a:buSzPts val="2400"/>
              <a:buChar char="•"/>
            </a:pPr>
            <a:r>
              <a:rPr lang="en-US" sz="2400"/>
              <a:t>Mũi khô, thoáng</a:t>
            </a:r>
            <a:endParaRPr sz="2400"/>
          </a:p>
          <a:p>
            <a:pPr indent="-228600" lvl="0" marL="228600" rtl="0" algn="l">
              <a:lnSpc>
                <a:spcPct val="90000"/>
              </a:lnSpc>
              <a:spcBef>
                <a:spcPts val="1000"/>
              </a:spcBef>
              <a:spcAft>
                <a:spcPts val="0"/>
              </a:spcAft>
              <a:buClr>
                <a:schemeClr val="dk1"/>
              </a:buClr>
              <a:buSzPts val="2400"/>
              <a:buChar char="•"/>
            </a:pPr>
            <a:r>
              <a:rPr lang="en-US" sz="2400"/>
              <a:t>Họng sạch</a:t>
            </a:r>
            <a:endParaRPr sz="2400"/>
          </a:p>
          <a:p>
            <a:pPr indent="-228600" lvl="0" marL="228600" rtl="0" algn="l">
              <a:lnSpc>
                <a:spcPct val="90000"/>
              </a:lnSpc>
              <a:spcBef>
                <a:spcPts val="1000"/>
              </a:spcBef>
              <a:spcAft>
                <a:spcPts val="0"/>
              </a:spcAft>
              <a:buClr>
                <a:schemeClr val="dk1"/>
              </a:buClr>
              <a:buSzPts val="2400"/>
              <a:buChar char="•"/>
            </a:pPr>
            <a:r>
              <a:rPr lang="en-US" sz="2400"/>
              <a:t>Tuyến giáp không to</a:t>
            </a:r>
            <a:endParaRPr sz="2400"/>
          </a:p>
          <a:p>
            <a:pPr indent="-228600" lvl="0" marL="228600" rtl="0" algn="l">
              <a:lnSpc>
                <a:spcPct val="90000"/>
              </a:lnSpc>
              <a:spcBef>
                <a:spcPts val="1000"/>
              </a:spcBef>
              <a:spcAft>
                <a:spcPts val="0"/>
              </a:spcAft>
              <a:buClr>
                <a:schemeClr val="dk1"/>
              </a:buClr>
              <a:buSzPts val="2400"/>
              <a:buChar char="•"/>
            </a:pPr>
            <a:r>
              <a:rPr lang="en-US" sz="2400">
                <a:latin typeface="Arial"/>
                <a:ea typeface="Arial"/>
                <a:cs typeface="Arial"/>
                <a:sym typeface="Arial"/>
              </a:rPr>
              <a:t>Không âm thổi ĐM cảnh</a:t>
            </a:r>
            <a:endParaRPr sz="2400">
              <a:latin typeface="Arial"/>
              <a:ea typeface="Arial"/>
              <a:cs typeface="Arial"/>
              <a:sym typeface="Arial"/>
            </a:endParaRPr>
          </a:p>
          <a:p>
            <a:pPr indent="-228600" lvl="0" marL="228600" rtl="0" algn="l">
              <a:lnSpc>
                <a:spcPct val="90000"/>
              </a:lnSpc>
              <a:spcBef>
                <a:spcPts val="1000"/>
              </a:spcBef>
              <a:spcAft>
                <a:spcPts val="0"/>
              </a:spcAft>
              <a:buClr>
                <a:schemeClr val="dk1"/>
              </a:buClr>
              <a:buSzPts val="2400"/>
              <a:buChar char="•"/>
            </a:pPr>
            <a:r>
              <a:rPr lang="en-US" sz="2400"/>
              <a:t>TMCN/45 độ (-)</a:t>
            </a:r>
            <a:endParaRPr/>
          </a:p>
        </p:txBody>
      </p:sp>
      <p:sp>
        <p:nvSpPr>
          <p:cNvPr id="170" name="Google Shape;170;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2"/>
          <p:cNvSpPr txBox="1"/>
          <p:nvPr>
            <p:ph idx="1" type="body"/>
          </p:nvPr>
        </p:nvSpPr>
        <p:spPr>
          <a:xfrm>
            <a:off x="403300" y="683573"/>
            <a:ext cx="11684622" cy="549085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b="1" lang="en-US" sz="2400"/>
              <a:t>3. Lồng ngực:</a:t>
            </a:r>
            <a:endParaRPr/>
          </a:p>
          <a:p>
            <a:pPr indent="0" lvl="0" marL="0" rtl="0" algn="l">
              <a:lnSpc>
                <a:spcPct val="90000"/>
              </a:lnSpc>
              <a:spcBef>
                <a:spcPts val="1000"/>
              </a:spcBef>
              <a:spcAft>
                <a:spcPts val="0"/>
              </a:spcAft>
              <a:buClr>
                <a:schemeClr val="dk1"/>
              </a:buClr>
              <a:buSzPts val="2400"/>
              <a:buNone/>
            </a:pPr>
            <a:r>
              <a:rPr lang="en-US" sz="2400"/>
              <a:t>Cân đối, di động đều theo nhịp thở, không ghi nhận bất thường trên thành </a:t>
            </a:r>
            <a:r>
              <a:rPr lang="en-US" sz="2400">
                <a:latin typeface="Arial"/>
                <a:ea typeface="Arial"/>
                <a:cs typeface="Arial"/>
                <a:sym typeface="Arial"/>
              </a:rPr>
              <a:t>ngực</a:t>
            </a:r>
            <a:endParaRPr sz="2400">
              <a:latin typeface="Arial"/>
              <a:ea typeface="Arial"/>
              <a:cs typeface="Arial"/>
              <a:sym typeface="Arial"/>
            </a:endParaRPr>
          </a:p>
          <a:p>
            <a:pPr indent="0" lvl="0" marL="0" rtl="0" algn="l">
              <a:lnSpc>
                <a:spcPct val="90000"/>
              </a:lnSpc>
              <a:spcBef>
                <a:spcPts val="1000"/>
              </a:spcBef>
              <a:spcAft>
                <a:spcPts val="0"/>
              </a:spcAft>
              <a:buClr>
                <a:schemeClr val="dk1"/>
              </a:buClr>
              <a:buSzPts val="2400"/>
              <a:buNone/>
            </a:pPr>
            <a:r>
              <a:rPr lang="en-US" sz="2400"/>
              <a:t>a. Phổi</a:t>
            </a:r>
            <a:endParaRPr/>
          </a:p>
          <a:p>
            <a:pPr indent="0" lvl="0" marL="0" rtl="0" algn="l">
              <a:lnSpc>
                <a:spcPct val="90000"/>
              </a:lnSpc>
              <a:spcBef>
                <a:spcPts val="1000"/>
              </a:spcBef>
              <a:spcAft>
                <a:spcPts val="0"/>
              </a:spcAft>
              <a:buClr>
                <a:schemeClr val="dk1"/>
              </a:buClr>
              <a:buSzPts val="2400"/>
              <a:buNone/>
            </a:pPr>
            <a:r>
              <a:rPr lang="en-US" sz="2400"/>
              <a:t>- Rung thanh đều hai bên phế trường</a:t>
            </a:r>
            <a:endParaRPr/>
          </a:p>
          <a:p>
            <a:pPr indent="0" lvl="0" marL="0" rtl="0" algn="l">
              <a:lnSpc>
                <a:spcPct val="90000"/>
              </a:lnSpc>
              <a:spcBef>
                <a:spcPts val="1000"/>
              </a:spcBef>
              <a:spcAft>
                <a:spcPts val="0"/>
              </a:spcAft>
              <a:buClr>
                <a:schemeClr val="dk1"/>
              </a:buClr>
              <a:buSzPts val="2400"/>
              <a:buNone/>
            </a:pPr>
            <a:r>
              <a:rPr lang="en-US" sz="2400"/>
              <a:t>- Gõ trong 2 bên phế trường</a:t>
            </a:r>
            <a:endParaRPr/>
          </a:p>
          <a:p>
            <a:pPr indent="0" lvl="0" marL="0" rtl="0" algn="l">
              <a:lnSpc>
                <a:spcPct val="90000"/>
              </a:lnSpc>
              <a:spcBef>
                <a:spcPts val="1000"/>
              </a:spcBef>
              <a:spcAft>
                <a:spcPts val="0"/>
              </a:spcAft>
              <a:buClr>
                <a:schemeClr val="dk1"/>
              </a:buClr>
              <a:buSzPts val="2400"/>
              <a:buNone/>
            </a:pPr>
            <a:r>
              <a:rPr lang="en-US" sz="2400"/>
              <a:t>- Âm phế bào êm dịu 2 phế trường</a:t>
            </a:r>
            <a:endParaRPr/>
          </a:p>
          <a:p>
            <a:pPr indent="0" lvl="0" marL="0" rtl="0" algn="l">
              <a:lnSpc>
                <a:spcPct val="90000"/>
              </a:lnSpc>
              <a:spcBef>
                <a:spcPts val="1000"/>
              </a:spcBef>
              <a:spcAft>
                <a:spcPts val="0"/>
              </a:spcAft>
              <a:buClr>
                <a:schemeClr val="dk1"/>
              </a:buClr>
              <a:buSzPts val="2400"/>
              <a:buNone/>
            </a:pPr>
            <a:r>
              <a:rPr lang="en-US" sz="2400"/>
              <a:t>- Không rale</a:t>
            </a:r>
            <a:endParaRPr/>
          </a:p>
          <a:p>
            <a:pPr indent="0" lvl="0" marL="0" rtl="0" algn="l">
              <a:lnSpc>
                <a:spcPct val="90000"/>
              </a:lnSpc>
              <a:spcBef>
                <a:spcPts val="1000"/>
              </a:spcBef>
              <a:spcAft>
                <a:spcPts val="0"/>
              </a:spcAft>
              <a:buClr>
                <a:schemeClr val="dk1"/>
              </a:buClr>
              <a:buSzPts val="2400"/>
              <a:buNone/>
            </a:pPr>
            <a:r>
              <a:rPr lang="en-US" sz="2400"/>
              <a:t>b. Tim:</a:t>
            </a:r>
            <a:endParaRPr/>
          </a:p>
          <a:p>
            <a:pPr indent="0" lvl="0" marL="0" rtl="0" algn="l">
              <a:lnSpc>
                <a:spcPct val="90000"/>
              </a:lnSpc>
              <a:spcBef>
                <a:spcPts val="1000"/>
              </a:spcBef>
              <a:spcAft>
                <a:spcPts val="0"/>
              </a:spcAft>
              <a:buClr>
                <a:schemeClr val="dk1"/>
              </a:buClr>
              <a:buSzPts val="2400"/>
              <a:buNone/>
            </a:pPr>
            <a:r>
              <a:rPr lang="en-US" sz="2400"/>
              <a:t>- Mỏm tim KLS V, đường trung đòn bên T</a:t>
            </a:r>
            <a:endParaRPr/>
          </a:p>
          <a:p>
            <a:pPr indent="0" lvl="0" marL="0" rtl="0" algn="l">
              <a:lnSpc>
                <a:spcPct val="90000"/>
              </a:lnSpc>
              <a:spcBef>
                <a:spcPts val="1000"/>
              </a:spcBef>
              <a:spcAft>
                <a:spcPts val="0"/>
              </a:spcAft>
              <a:buClr>
                <a:schemeClr val="dk1"/>
              </a:buClr>
              <a:buSzPts val="2400"/>
              <a:buNone/>
            </a:pPr>
            <a:r>
              <a:rPr lang="en-US" sz="2400"/>
              <a:t>- Diện dậm 1x1cm</a:t>
            </a:r>
            <a:endParaRPr/>
          </a:p>
          <a:p>
            <a:pPr indent="0" lvl="0" marL="0" rtl="0" algn="l">
              <a:lnSpc>
                <a:spcPct val="90000"/>
              </a:lnSpc>
              <a:spcBef>
                <a:spcPts val="1000"/>
              </a:spcBef>
              <a:spcAft>
                <a:spcPts val="0"/>
              </a:spcAft>
              <a:buClr>
                <a:schemeClr val="dk1"/>
              </a:buClr>
              <a:buSzPts val="2400"/>
              <a:buNone/>
            </a:pPr>
            <a:r>
              <a:rPr lang="en-US" sz="2400"/>
              <a:t>- T1, T2 đều rõ, tần số 80l/p</a:t>
            </a:r>
            <a:endParaRPr/>
          </a:p>
          <a:p>
            <a:pPr indent="0" lvl="0" marL="0" rtl="0" algn="l">
              <a:lnSpc>
                <a:spcPct val="90000"/>
              </a:lnSpc>
              <a:spcBef>
                <a:spcPts val="1000"/>
              </a:spcBef>
              <a:spcAft>
                <a:spcPts val="0"/>
              </a:spcAft>
              <a:buClr>
                <a:schemeClr val="dk1"/>
              </a:buClr>
              <a:buSzPts val="2400"/>
              <a:buNone/>
            </a:pPr>
            <a:r>
              <a:rPr lang="en-US" sz="2400"/>
              <a:t>- Haizer (-), </a:t>
            </a:r>
            <a:r>
              <a:rPr lang="en-US" sz="2400">
                <a:latin typeface="Arial"/>
                <a:ea typeface="Arial"/>
                <a:cs typeface="Arial"/>
                <a:sym typeface="Arial"/>
              </a:rPr>
              <a:t>d</a:t>
            </a:r>
            <a:r>
              <a:rPr lang="en-US" sz="2400"/>
              <a:t>ấu nảy trước ng</a:t>
            </a:r>
            <a:r>
              <a:rPr lang="en-US" sz="2400">
                <a:latin typeface="Arial"/>
                <a:ea typeface="Arial"/>
                <a:cs typeface="Arial"/>
                <a:sym typeface="Arial"/>
              </a:rPr>
              <a:t>ự</a:t>
            </a:r>
            <a:r>
              <a:rPr lang="en-US" sz="2400"/>
              <a:t>c (-)</a:t>
            </a:r>
            <a:endParaRPr/>
          </a:p>
        </p:txBody>
      </p:sp>
      <p:sp>
        <p:nvSpPr>
          <p:cNvPr id="177" name="Google Shape;177;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3"/>
          <p:cNvSpPr txBox="1"/>
          <p:nvPr>
            <p:ph idx="1" type="body"/>
          </p:nvPr>
        </p:nvSpPr>
        <p:spPr>
          <a:xfrm>
            <a:off x="637477" y="876649"/>
            <a:ext cx="10636406" cy="461558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b="1" lang="en-US" sz="2400"/>
              <a:t>4. Bụng:</a:t>
            </a:r>
            <a:endParaRPr/>
          </a:p>
          <a:p>
            <a:pPr indent="0" lvl="0" marL="0" rtl="0" algn="l">
              <a:lnSpc>
                <a:spcPct val="90000"/>
              </a:lnSpc>
              <a:spcBef>
                <a:spcPts val="1000"/>
              </a:spcBef>
              <a:spcAft>
                <a:spcPts val="0"/>
              </a:spcAft>
              <a:buClr>
                <a:schemeClr val="dk1"/>
              </a:buClr>
              <a:buSzPts val="2400"/>
              <a:buNone/>
            </a:pPr>
            <a:r>
              <a:rPr lang="en-US" sz="2400"/>
              <a:t>-</a:t>
            </a:r>
            <a:r>
              <a:rPr b="1" lang="en-US" sz="2400"/>
              <a:t> </a:t>
            </a:r>
            <a:r>
              <a:rPr lang="en-US" sz="2400"/>
              <a:t>Bụng phẳng, di động đều theo nhịp thở, không </a:t>
            </a:r>
            <a:r>
              <a:rPr lang="en-US" sz="2400">
                <a:latin typeface="Arial"/>
                <a:ea typeface="Arial"/>
                <a:cs typeface="Arial"/>
                <a:sym typeface="Arial"/>
              </a:rPr>
              <a:t>ghi nhận bất thường trên thành bụng</a:t>
            </a:r>
            <a:endParaRPr sz="2400">
              <a:latin typeface="Arial"/>
              <a:ea typeface="Arial"/>
              <a:cs typeface="Arial"/>
              <a:sym typeface="Arial"/>
            </a:endParaRPr>
          </a:p>
          <a:p>
            <a:pPr indent="0" lvl="0" marL="0" rtl="0" algn="l">
              <a:lnSpc>
                <a:spcPct val="90000"/>
              </a:lnSpc>
              <a:spcBef>
                <a:spcPts val="1000"/>
              </a:spcBef>
              <a:spcAft>
                <a:spcPts val="0"/>
              </a:spcAft>
              <a:buClr>
                <a:schemeClr val="dk1"/>
              </a:buClr>
              <a:buSzPts val="2400"/>
              <a:buNone/>
            </a:pPr>
            <a:r>
              <a:rPr lang="en-US" sz="2400"/>
              <a:t>- Nhu động ruột 5 lần/phút, không nghe âm thổi.</a:t>
            </a:r>
            <a:endParaRPr/>
          </a:p>
          <a:p>
            <a:pPr indent="0" lvl="0" marL="0" rtl="0" algn="l">
              <a:lnSpc>
                <a:spcPct val="90000"/>
              </a:lnSpc>
              <a:spcBef>
                <a:spcPts val="1000"/>
              </a:spcBef>
              <a:spcAft>
                <a:spcPts val="0"/>
              </a:spcAft>
              <a:buClr>
                <a:schemeClr val="dk1"/>
              </a:buClr>
              <a:buSzPts val="2400"/>
              <a:buNone/>
            </a:pPr>
            <a:r>
              <a:rPr lang="en-US" sz="2400"/>
              <a:t>- Gõ trong khắp bụng</a:t>
            </a:r>
            <a:endParaRPr/>
          </a:p>
          <a:p>
            <a:pPr indent="0" lvl="0" marL="0" rtl="0" algn="l">
              <a:lnSpc>
                <a:spcPct val="90000"/>
              </a:lnSpc>
              <a:spcBef>
                <a:spcPts val="1000"/>
              </a:spcBef>
              <a:spcAft>
                <a:spcPts val="0"/>
              </a:spcAft>
              <a:buClr>
                <a:schemeClr val="dk1"/>
              </a:buClr>
              <a:buSzPts val="2400"/>
              <a:buNone/>
            </a:pPr>
            <a:r>
              <a:rPr lang="en-US" sz="2400"/>
              <a:t>- Bụng mềm, không điểm đau khu trú.</a:t>
            </a:r>
            <a:endParaRPr/>
          </a:p>
          <a:p>
            <a:pPr indent="-228600" lvl="0" marL="228600" rtl="0" algn="l">
              <a:lnSpc>
                <a:spcPct val="90000"/>
              </a:lnSpc>
              <a:spcBef>
                <a:spcPts val="1000"/>
              </a:spcBef>
              <a:spcAft>
                <a:spcPts val="0"/>
              </a:spcAft>
              <a:buClr>
                <a:schemeClr val="dk1"/>
              </a:buClr>
              <a:buSzPts val="2400"/>
              <a:buFont typeface="Calibri"/>
              <a:buChar char="-"/>
            </a:pPr>
            <a:r>
              <a:rPr lang="en-US" sz="2400"/>
              <a:t>Gan, lách không sờ chạm, chiều cao gan 10cm</a:t>
            </a:r>
            <a:endParaRPr sz="2400"/>
          </a:p>
          <a:p>
            <a:pPr indent="-228600" lvl="0" marL="228600" rtl="0" algn="l">
              <a:lnSpc>
                <a:spcPct val="90000"/>
              </a:lnSpc>
              <a:spcBef>
                <a:spcPts val="1000"/>
              </a:spcBef>
              <a:spcAft>
                <a:spcPts val="0"/>
              </a:spcAft>
              <a:buClr>
                <a:schemeClr val="dk1"/>
              </a:buClr>
              <a:buSzPts val="2400"/>
              <a:buFont typeface="Calibri"/>
              <a:buChar char="-"/>
            </a:pPr>
            <a:r>
              <a:rPr lang="en-US" sz="2400"/>
              <a:t>Thận: chạm thận (-)</a:t>
            </a:r>
            <a:endParaRPr/>
          </a:p>
        </p:txBody>
      </p:sp>
      <p:sp>
        <p:nvSpPr>
          <p:cNvPr id="184" name="Google Shape;18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4"/>
          <p:cNvSpPr txBox="1"/>
          <p:nvPr>
            <p:ph idx="1" type="body"/>
          </p:nvPr>
        </p:nvSpPr>
        <p:spPr>
          <a:xfrm>
            <a:off x="637476" y="876649"/>
            <a:ext cx="9677401" cy="461558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b="1" lang="en-US" sz="2400">
                <a:latin typeface="Arial"/>
                <a:ea typeface="Arial"/>
                <a:cs typeface="Arial"/>
                <a:sym typeface="Arial"/>
              </a:rPr>
              <a:t>5. </a:t>
            </a:r>
            <a:r>
              <a:rPr b="1" lang="en-US" sz="2400"/>
              <a:t>Thần kinh – cơ xương khớp:</a:t>
            </a:r>
            <a:endParaRPr/>
          </a:p>
          <a:p>
            <a:pPr indent="0" lvl="0" marL="0" rtl="0" algn="l">
              <a:lnSpc>
                <a:spcPct val="90000"/>
              </a:lnSpc>
              <a:spcBef>
                <a:spcPts val="1000"/>
              </a:spcBef>
              <a:spcAft>
                <a:spcPts val="0"/>
              </a:spcAft>
              <a:buClr>
                <a:schemeClr val="dk1"/>
              </a:buClr>
              <a:buSzPts val="2400"/>
              <a:buNone/>
            </a:pPr>
            <a:r>
              <a:rPr lang="en-US" sz="2400"/>
              <a:t>- Cổ mềm</a:t>
            </a:r>
            <a:endParaRPr/>
          </a:p>
          <a:p>
            <a:pPr indent="0" lvl="0" marL="0" rtl="0" algn="l">
              <a:lnSpc>
                <a:spcPct val="90000"/>
              </a:lnSpc>
              <a:spcBef>
                <a:spcPts val="1000"/>
              </a:spcBef>
              <a:spcAft>
                <a:spcPts val="0"/>
              </a:spcAft>
              <a:buClr>
                <a:schemeClr val="dk1"/>
              </a:buClr>
              <a:buSzPts val="2400"/>
              <a:buNone/>
            </a:pPr>
            <a:r>
              <a:rPr lang="en-US" sz="2400"/>
              <a:t>- Không dấu TK định vị</a:t>
            </a:r>
            <a:endParaRPr/>
          </a:p>
          <a:p>
            <a:pPr indent="0" lvl="0" marL="0" rtl="0" algn="l">
              <a:lnSpc>
                <a:spcPct val="90000"/>
              </a:lnSpc>
              <a:spcBef>
                <a:spcPts val="1000"/>
              </a:spcBef>
              <a:spcAft>
                <a:spcPts val="0"/>
              </a:spcAft>
              <a:buClr>
                <a:schemeClr val="dk1"/>
              </a:buClr>
              <a:buSzPts val="2400"/>
              <a:buNone/>
            </a:pPr>
            <a:r>
              <a:rPr lang="en-US" sz="2400"/>
              <a:t>- Nốt Toph</a:t>
            </a:r>
            <a:r>
              <a:rPr lang="en-US" sz="2400">
                <a:latin typeface="Arial"/>
                <a:ea typeface="Arial"/>
                <a:cs typeface="Arial"/>
                <a:sym typeface="Arial"/>
              </a:rPr>
              <a:t>i</a:t>
            </a:r>
            <a:r>
              <a:rPr lang="en-US" sz="2400"/>
              <a:t> (+) ở khớp bàn ngón 2 tay T</a:t>
            </a:r>
            <a:endParaRPr/>
          </a:p>
        </p:txBody>
      </p:sp>
      <p:sp>
        <p:nvSpPr>
          <p:cNvPr id="191" name="Google Shape;191;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VII. TÓM TẮT BỆNH ÁN</a:t>
            </a:r>
            <a:endParaRPr/>
          </a:p>
        </p:txBody>
      </p:sp>
      <p:sp>
        <p:nvSpPr>
          <p:cNvPr id="198" name="Google Shape;198;p15"/>
          <p:cNvSpPr txBox="1"/>
          <p:nvPr>
            <p:ph idx="1" type="body"/>
          </p:nvPr>
        </p:nvSpPr>
        <p:spPr>
          <a:xfrm>
            <a:off x="838200" y="1427357"/>
            <a:ext cx="10736766" cy="4928994"/>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lnSpc>
                <a:spcPct val="120000"/>
              </a:lnSpc>
              <a:spcBef>
                <a:spcPts val="0"/>
              </a:spcBef>
              <a:spcAft>
                <a:spcPts val="0"/>
              </a:spcAft>
              <a:buClr>
                <a:schemeClr val="dk1"/>
              </a:buClr>
              <a:buSzPct val="100000"/>
              <a:buNone/>
            </a:pPr>
            <a:r>
              <a:rPr lang="en-US"/>
              <a:t>Bệnh nhân nam, 59 tuổi, nhâp viện vì chảy máu mũi, </a:t>
            </a:r>
            <a:r>
              <a:rPr lang="en-US">
                <a:latin typeface="Arial"/>
                <a:ea typeface="Arial"/>
                <a:cs typeface="Arial"/>
                <a:sym typeface="Arial"/>
              </a:rPr>
              <a:t>bệnh 1 tháng</a:t>
            </a:r>
            <a:r>
              <a:rPr lang="en-US"/>
              <a:t>. Qua hỏi bệnh và thăm khám ghi nhận:</a:t>
            </a:r>
            <a:endParaRPr/>
          </a:p>
          <a:p>
            <a:pPr indent="0" lvl="0" marL="0" rtl="0" algn="l">
              <a:lnSpc>
                <a:spcPct val="90000"/>
              </a:lnSpc>
              <a:spcBef>
                <a:spcPts val="1000"/>
              </a:spcBef>
              <a:spcAft>
                <a:spcPts val="0"/>
              </a:spcAft>
              <a:buClr>
                <a:schemeClr val="dk1"/>
              </a:buClr>
              <a:buSzPct val="100000"/>
              <a:buNone/>
            </a:pPr>
            <a:r>
              <a:rPr lang="en-US"/>
              <a:t>TCCN:</a:t>
            </a:r>
            <a:endParaRPr/>
          </a:p>
          <a:p>
            <a:pPr indent="0" lvl="0" marL="0" rtl="0" algn="l">
              <a:lnSpc>
                <a:spcPct val="90000"/>
              </a:lnSpc>
              <a:spcBef>
                <a:spcPts val="1000"/>
              </a:spcBef>
              <a:spcAft>
                <a:spcPts val="0"/>
              </a:spcAft>
              <a:buClr>
                <a:schemeClr val="dk1"/>
              </a:buClr>
              <a:buSzPct val="100000"/>
              <a:buNone/>
            </a:pPr>
            <a:r>
              <a:rPr lang="en-US"/>
              <a:t>- Đau đầu</a:t>
            </a:r>
            <a:endParaRPr/>
          </a:p>
          <a:p>
            <a:pPr indent="0" lvl="0" marL="0" rtl="0" algn="l">
              <a:lnSpc>
                <a:spcPct val="90000"/>
              </a:lnSpc>
              <a:spcBef>
                <a:spcPts val="1000"/>
              </a:spcBef>
              <a:spcAft>
                <a:spcPts val="0"/>
              </a:spcAft>
              <a:buClr>
                <a:schemeClr val="dk1"/>
              </a:buClr>
              <a:buSzPct val="100000"/>
              <a:buNone/>
            </a:pPr>
            <a:r>
              <a:rPr lang="en-US"/>
              <a:t>- Chảy máu mũi</a:t>
            </a:r>
            <a:endParaRPr/>
          </a:p>
          <a:p>
            <a:pPr indent="0" lvl="0" marL="0" rtl="0" algn="l">
              <a:lnSpc>
                <a:spcPct val="90000"/>
              </a:lnSpc>
              <a:spcBef>
                <a:spcPts val="1000"/>
              </a:spcBef>
              <a:spcAft>
                <a:spcPts val="0"/>
              </a:spcAft>
              <a:buClr>
                <a:schemeClr val="dk1"/>
              </a:buClr>
              <a:buSzPct val="100000"/>
              <a:buNone/>
            </a:pPr>
            <a:r>
              <a:rPr lang="en-US"/>
              <a:t>- Sưng đau chỗ khớp bàn ngón 2 bên tay T</a:t>
            </a:r>
            <a:endParaRPr/>
          </a:p>
          <a:p>
            <a:pPr indent="0" lvl="0" marL="0" rtl="0" algn="l">
              <a:lnSpc>
                <a:spcPct val="90000"/>
              </a:lnSpc>
              <a:spcBef>
                <a:spcPts val="1000"/>
              </a:spcBef>
              <a:spcAft>
                <a:spcPts val="0"/>
              </a:spcAft>
              <a:buClr>
                <a:schemeClr val="dk1"/>
              </a:buClr>
              <a:buSzPct val="100000"/>
              <a:buNone/>
            </a:pPr>
            <a:r>
              <a:rPr lang="en-US"/>
              <a:t>TCTT:</a:t>
            </a:r>
            <a:endParaRPr/>
          </a:p>
          <a:p>
            <a:pPr indent="0" lvl="0" marL="0" rtl="0" algn="l">
              <a:lnSpc>
                <a:spcPct val="90000"/>
              </a:lnSpc>
              <a:spcBef>
                <a:spcPts val="1000"/>
              </a:spcBef>
              <a:spcAft>
                <a:spcPts val="0"/>
              </a:spcAft>
              <a:buClr>
                <a:schemeClr val="dk1"/>
              </a:buClr>
              <a:buSzPct val="100000"/>
              <a:buNone/>
            </a:pPr>
            <a:r>
              <a:rPr lang="en-US"/>
              <a:t>- HA 160/90 mmHg</a:t>
            </a:r>
            <a:endParaRPr/>
          </a:p>
          <a:p>
            <a:pPr indent="0" lvl="0" marL="0" rtl="0" algn="l">
              <a:lnSpc>
                <a:spcPct val="90000"/>
              </a:lnSpc>
              <a:spcBef>
                <a:spcPts val="1000"/>
              </a:spcBef>
              <a:spcAft>
                <a:spcPts val="0"/>
              </a:spcAft>
              <a:buClr>
                <a:schemeClr val="dk1"/>
              </a:buClr>
              <a:buSzPct val="100000"/>
              <a:buNone/>
            </a:pPr>
            <a:r>
              <a:rPr lang="en-US"/>
              <a:t>- Nốt tophi ở khớp bàn ngón 2 tay T</a:t>
            </a:r>
            <a:endParaRPr/>
          </a:p>
          <a:p>
            <a:pPr indent="0" lvl="0" marL="0" rtl="0" algn="l">
              <a:lnSpc>
                <a:spcPct val="90000"/>
              </a:lnSpc>
              <a:spcBef>
                <a:spcPts val="1000"/>
              </a:spcBef>
              <a:spcAft>
                <a:spcPts val="0"/>
              </a:spcAft>
              <a:buClr>
                <a:schemeClr val="dk1"/>
              </a:buClr>
              <a:buSzPct val="100000"/>
              <a:buNone/>
            </a:pPr>
            <a:r>
              <a:rPr lang="en-US"/>
              <a:t>Tiền căn:</a:t>
            </a:r>
            <a:endParaRPr/>
          </a:p>
          <a:p>
            <a:pPr indent="-228600" lvl="0" marL="228600" rtl="0" algn="l">
              <a:lnSpc>
                <a:spcPct val="90000"/>
              </a:lnSpc>
              <a:spcBef>
                <a:spcPts val="1000"/>
              </a:spcBef>
              <a:spcAft>
                <a:spcPts val="0"/>
              </a:spcAft>
              <a:buClr>
                <a:schemeClr val="dk1"/>
              </a:buClr>
              <a:buSzPct val="100000"/>
              <a:buFont typeface="Calibri"/>
              <a:buChar char="-"/>
            </a:pPr>
            <a:r>
              <a:rPr lang="en-US"/>
              <a:t>Hen kiểm soát tốt, Gout</a:t>
            </a:r>
            <a:endParaRPr/>
          </a:p>
          <a:p>
            <a:pPr indent="-228600" lvl="0" marL="228600" rtl="0" algn="l">
              <a:lnSpc>
                <a:spcPct val="90000"/>
              </a:lnSpc>
              <a:spcBef>
                <a:spcPts val="1000"/>
              </a:spcBef>
              <a:spcAft>
                <a:spcPts val="0"/>
              </a:spcAft>
              <a:buClr>
                <a:schemeClr val="dk1"/>
              </a:buClr>
              <a:buSzPct val="100000"/>
              <a:buFont typeface="Arial"/>
              <a:buChar char="-"/>
            </a:pPr>
            <a:r>
              <a:rPr lang="en-US">
                <a:latin typeface="Arial"/>
                <a:ea typeface="Arial"/>
                <a:cs typeface="Arial"/>
                <a:sym typeface="Arial"/>
              </a:rPr>
              <a:t>T</a:t>
            </a:r>
            <a:r>
              <a:rPr lang="en-US"/>
              <a:t>h</a:t>
            </a:r>
            <a:r>
              <a:rPr lang="en-US">
                <a:latin typeface="Arial"/>
                <a:ea typeface="Arial"/>
                <a:cs typeface="Arial"/>
                <a:sym typeface="Arial"/>
              </a:rPr>
              <a:t>ỉnh thoảng </a:t>
            </a:r>
            <a:r>
              <a:rPr lang="en-US"/>
              <a:t>đau ngực trái âm ỉ </a:t>
            </a:r>
            <a:r>
              <a:rPr lang="en-US">
                <a:latin typeface="Arial"/>
                <a:ea typeface="Arial"/>
                <a:cs typeface="Arial"/>
                <a:sym typeface="Arial"/>
              </a:rPr>
              <a:t>từng cơn</a:t>
            </a:r>
            <a:r>
              <a:rPr lang="en-US"/>
              <a:t>, lan khắp ngực mỗi khi làm việc nặng, </a:t>
            </a:r>
            <a:r>
              <a:rPr lang="en-US">
                <a:latin typeface="Arial"/>
                <a:ea typeface="Arial"/>
                <a:cs typeface="Arial"/>
                <a:sym typeface="Arial"/>
              </a:rPr>
              <a:t>cơn</a:t>
            </a:r>
            <a:r>
              <a:rPr lang="en-US"/>
              <a:t> 5-10’. </a:t>
            </a:r>
            <a:endParaRPr/>
          </a:p>
          <a:p>
            <a:pPr indent="0" lvl="0" marL="0" rtl="0" algn="l">
              <a:lnSpc>
                <a:spcPct val="90000"/>
              </a:lnSpc>
              <a:spcBef>
                <a:spcPts val="1000"/>
              </a:spcBef>
              <a:spcAft>
                <a:spcPts val="0"/>
              </a:spcAft>
              <a:buClr>
                <a:schemeClr val="dk1"/>
              </a:buClr>
              <a:buSzPct val="100000"/>
              <a:buNone/>
            </a:pPr>
            <a:r>
              <a:rPr lang="en-US"/>
              <a:t>- Ăn mặn, hút thuốc lá 30 gói-năm, rượu bia</a:t>
            </a:r>
            <a:endParaRPr/>
          </a:p>
          <a:p>
            <a:pPr indent="0" lvl="0" marL="0" rtl="0" algn="l">
              <a:lnSpc>
                <a:spcPct val="90000"/>
              </a:lnSpc>
              <a:spcBef>
                <a:spcPts val="1000"/>
              </a:spcBef>
              <a:spcAft>
                <a:spcPts val="0"/>
              </a:spcAft>
              <a:buClr>
                <a:schemeClr val="dk1"/>
              </a:buClr>
              <a:buSzPct val="100000"/>
              <a:buNone/>
            </a:pPr>
            <a:r>
              <a:rPr lang="en-US"/>
              <a:t>- Ba bị THA</a:t>
            </a:r>
            <a:endParaRPr/>
          </a:p>
        </p:txBody>
      </p:sp>
      <p:sp>
        <p:nvSpPr>
          <p:cNvPr id="199" name="Google Shape;19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VIII. ĐẶT VẤN ĐỀ</a:t>
            </a:r>
            <a:endParaRPr/>
          </a:p>
        </p:txBody>
      </p:sp>
      <p:sp>
        <p:nvSpPr>
          <p:cNvPr id="206" name="Google Shape;206;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7000"/>
              </a:lnSpc>
              <a:spcBef>
                <a:spcPts val="0"/>
              </a:spcBef>
              <a:spcAft>
                <a:spcPts val="0"/>
              </a:spcAft>
              <a:buClr>
                <a:schemeClr val="dk1"/>
              </a:buClr>
              <a:buSzPts val="2400"/>
              <a:buFont typeface="Calibri"/>
              <a:buAutoNum type="arabicPeriod"/>
            </a:pPr>
            <a:r>
              <a:rPr lang="en-US" sz="2400">
                <a:latin typeface="Arial"/>
                <a:ea typeface="Arial"/>
                <a:cs typeface="Arial"/>
                <a:sym typeface="Arial"/>
              </a:rPr>
              <a:t>Chảy máu mũi</a:t>
            </a:r>
            <a:endParaRPr sz="2400">
              <a:latin typeface="Arial"/>
              <a:ea typeface="Arial"/>
              <a:cs typeface="Arial"/>
              <a:sym typeface="Arial"/>
            </a:endParaRPr>
          </a:p>
          <a:p>
            <a:pPr indent="-342900" lvl="0" marL="342900" marR="0" rtl="0" algn="l">
              <a:lnSpc>
                <a:spcPct val="107000"/>
              </a:lnSpc>
              <a:spcBef>
                <a:spcPts val="0"/>
              </a:spcBef>
              <a:spcAft>
                <a:spcPts val="0"/>
              </a:spcAft>
              <a:buClr>
                <a:schemeClr val="dk1"/>
              </a:buClr>
              <a:buSzPts val="2400"/>
              <a:buFont typeface="Calibri"/>
              <a:buAutoNum type="arabicPeriod"/>
            </a:pPr>
            <a:r>
              <a:rPr lang="en-US" sz="2400">
                <a:latin typeface="Arial"/>
                <a:ea typeface="Arial"/>
                <a:cs typeface="Arial"/>
                <a:sym typeface="Arial"/>
              </a:rPr>
              <a:t>Huyết áp cao</a:t>
            </a:r>
            <a:endParaRPr sz="2400">
              <a:latin typeface="Arial"/>
              <a:ea typeface="Arial"/>
              <a:cs typeface="Arial"/>
              <a:sym typeface="Arial"/>
            </a:endParaRPr>
          </a:p>
          <a:p>
            <a:pPr indent="-342900" lvl="0" marL="342900" marR="0" rtl="0" algn="l">
              <a:lnSpc>
                <a:spcPct val="107000"/>
              </a:lnSpc>
              <a:spcBef>
                <a:spcPts val="0"/>
              </a:spcBef>
              <a:spcAft>
                <a:spcPts val="0"/>
              </a:spcAft>
              <a:buClr>
                <a:schemeClr val="dk1"/>
              </a:buClr>
              <a:buSzPts val="2400"/>
              <a:buFont typeface="Calibri"/>
              <a:buAutoNum type="arabicPeriod"/>
            </a:pPr>
            <a:r>
              <a:rPr lang="en-US" sz="2400">
                <a:latin typeface="Arial"/>
                <a:ea typeface="Arial"/>
                <a:cs typeface="Arial"/>
                <a:sym typeface="Arial"/>
              </a:rPr>
              <a:t>Nốt tophi ở khớp bàn ngón 2 tay T</a:t>
            </a:r>
            <a:endParaRPr/>
          </a:p>
          <a:p>
            <a:pPr indent="-342900" lvl="0" marL="342900" marR="0" rtl="0" algn="l">
              <a:lnSpc>
                <a:spcPct val="107000"/>
              </a:lnSpc>
              <a:spcBef>
                <a:spcPts val="0"/>
              </a:spcBef>
              <a:spcAft>
                <a:spcPts val="0"/>
              </a:spcAft>
              <a:buClr>
                <a:schemeClr val="dk1"/>
              </a:buClr>
              <a:buSzPts val="2400"/>
              <a:buFont typeface="Calibri"/>
              <a:buAutoNum type="arabicPeriod"/>
            </a:pPr>
            <a:r>
              <a:rPr lang="en-US" sz="2400">
                <a:latin typeface="Arial"/>
                <a:ea typeface="Arial"/>
                <a:cs typeface="Arial"/>
                <a:sym typeface="Arial"/>
              </a:rPr>
              <a:t>Tiền căn hen kiểm soát tốt, gout</a:t>
            </a:r>
            <a:endParaRPr/>
          </a:p>
          <a:p>
            <a:pPr indent="0" lvl="0" marL="0" rtl="0" algn="l">
              <a:lnSpc>
                <a:spcPct val="90000"/>
              </a:lnSpc>
              <a:spcBef>
                <a:spcPts val="1800"/>
              </a:spcBef>
              <a:spcAft>
                <a:spcPts val="0"/>
              </a:spcAft>
              <a:buClr>
                <a:schemeClr val="dk1"/>
              </a:buClr>
              <a:buSzPts val="2400"/>
              <a:buNone/>
            </a:pPr>
            <a:r>
              <a:t/>
            </a:r>
            <a:endParaRPr sz="2400">
              <a:latin typeface="Arial"/>
              <a:ea typeface="Arial"/>
              <a:cs typeface="Arial"/>
              <a:sym typeface="Arial"/>
            </a:endParaRPr>
          </a:p>
        </p:txBody>
      </p:sp>
      <p:sp>
        <p:nvSpPr>
          <p:cNvPr id="207" name="Google Shape;207;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IX. CHẨN ĐOÁN</a:t>
            </a:r>
            <a:endParaRPr/>
          </a:p>
        </p:txBody>
      </p:sp>
      <p:sp>
        <p:nvSpPr>
          <p:cNvPr id="214" name="Google Shape;214;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Clr>
                <a:schemeClr val="dk1"/>
              </a:buClr>
              <a:buSzPts val="2800"/>
              <a:buNone/>
            </a:pPr>
            <a:r>
              <a:rPr lang="en-US"/>
              <a:t>Chẩn đoán sơ bộ:</a:t>
            </a:r>
            <a:endParaRPr/>
          </a:p>
          <a:p>
            <a:pPr indent="-228600" lvl="0" marL="228600" rtl="0" algn="l">
              <a:lnSpc>
                <a:spcPct val="90000"/>
              </a:lnSpc>
              <a:spcBef>
                <a:spcPts val="1000"/>
              </a:spcBef>
              <a:spcAft>
                <a:spcPts val="0"/>
              </a:spcAft>
              <a:buClr>
                <a:schemeClr val="dk1"/>
              </a:buClr>
              <a:buSzPts val="2800"/>
              <a:buChar char="•"/>
            </a:pPr>
            <a:r>
              <a:rPr lang="en-US"/>
              <a:t>Chảy máu mũi nghĩ do THA – </a:t>
            </a:r>
            <a:r>
              <a:rPr lang="en-US">
                <a:latin typeface="Arial"/>
                <a:ea typeface="Arial"/>
                <a:cs typeface="Arial"/>
                <a:sym typeface="Arial"/>
              </a:rPr>
              <a:t>THA </a:t>
            </a:r>
            <a:r>
              <a:rPr lang="en-US"/>
              <a:t>độ 2 theo VSH 2021 nguy cơ cao, </a:t>
            </a:r>
            <a:r>
              <a:rPr lang="en-US">
                <a:latin typeface="Arial"/>
                <a:ea typeface="Arial"/>
                <a:cs typeface="Arial"/>
                <a:sym typeface="Arial"/>
              </a:rPr>
              <a:t>theo dõi thiếu máu cơ tim </a:t>
            </a:r>
            <a:r>
              <a:rPr lang="en-US"/>
              <a:t>- Gout - Hen kiểm soát tốt</a:t>
            </a:r>
            <a:endParaRPr/>
          </a:p>
          <a:p>
            <a:pPr indent="0" lvl="0" marL="0" rtl="0" algn="l">
              <a:lnSpc>
                <a:spcPct val="90000"/>
              </a:lnSpc>
              <a:spcBef>
                <a:spcPts val="1000"/>
              </a:spcBef>
              <a:spcAft>
                <a:spcPts val="0"/>
              </a:spcAft>
              <a:buClr>
                <a:schemeClr val="dk1"/>
              </a:buClr>
              <a:buSzPts val="2800"/>
              <a:buNone/>
            </a:pPr>
            <a:r>
              <a:rPr lang="en-US"/>
              <a:t>Chẩn đoán phân biệt:</a:t>
            </a:r>
            <a:endParaRPr/>
          </a:p>
          <a:p>
            <a:pPr indent="-228600" lvl="0" marL="228600" rtl="0" algn="l">
              <a:lnSpc>
                <a:spcPct val="90000"/>
              </a:lnSpc>
              <a:spcBef>
                <a:spcPts val="1000"/>
              </a:spcBef>
              <a:spcAft>
                <a:spcPts val="0"/>
              </a:spcAft>
              <a:buClr>
                <a:schemeClr val="dk1"/>
              </a:buClr>
              <a:buSzPts val="2800"/>
              <a:buChar char="•"/>
            </a:pPr>
            <a:r>
              <a:rPr lang="en-US"/>
              <a:t>Chảy máu mũi nghĩ do vỡ dị dạng mạch máu - THA độ 2 theo VSH 2021 nguy cơ cao, </a:t>
            </a:r>
            <a:r>
              <a:rPr lang="en-US">
                <a:latin typeface="Arial"/>
                <a:ea typeface="Arial"/>
                <a:cs typeface="Arial"/>
                <a:sym typeface="Arial"/>
              </a:rPr>
              <a:t>theo dõi thiếu máu cơ tim</a:t>
            </a:r>
            <a:r>
              <a:rPr lang="en-US"/>
              <a:t> – Gout - Hen kiểm soát tốt</a:t>
            </a:r>
            <a:endParaRPr/>
          </a:p>
          <a:p>
            <a:pPr indent="-228600" lvl="0" marL="228600" rtl="0" algn="l">
              <a:lnSpc>
                <a:spcPct val="90000"/>
              </a:lnSpc>
              <a:spcBef>
                <a:spcPts val="1000"/>
              </a:spcBef>
              <a:spcAft>
                <a:spcPts val="0"/>
              </a:spcAft>
              <a:buClr>
                <a:schemeClr val="dk1"/>
              </a:buClr>
              <a:buSzPts val="2800"/>
              <a:buChar char="•"/>
            </a:pPr>
            <a:r>
              <a:rPr lang="en-US"/>
              <a:t>Chảy máu mũi nghĩ do u hầu họng - THA độ 2 theo VSH 2021 nguy cơ cao, </a:t>
            </a:r>
            <a:r>
              <a:rPr lang="en-US">
                <a:latin typeface="Arial"/>
                <a:ea typeface="Arial"/>
                <a:cs typeface="Arial"/>
                <a:sym typeface="Arial"/>
              </a:rPr>
              <a:t>theo dõi thiếu máu cơ tim </a:t>
            </a:r>
            <a:r>
              <a:rPr lang="en-US"/>
              <a:t>– Gout - Hen kiểm soát tốt</a:t>
            </a:r>
            <a:endParaRPr/>
          </a:p>
          <a:p>
            <a:pPr indent="-50800" lvl="0" marL="22860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215" name="Google Shape;21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8"/>
          <p:cNvSpPr txBox="1"/>
          <p:nvPr>
            <p:ph type="title"/>
          </p:nvPr>
        </p:nvSpPr>
        <p:spPr>
          <a:xfrm>
            <a:off x="248920" y="22288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 BIỆN LUẬN</a:t>
            </a:r>
            <a:endParaRPr/>
          </a:p>
        </p:txBody>
      </p:sp>
      <p:sp>
        <p:nvSpPr>
          <p:cNvPr id="222" name="Google Shape;222;p18"/>
          <p:cNvSpPr txBox="1"/>
          <p:nvPr>
            <p:ph idx="1" type="body"/>
          </p:nvPr>
        </p:nvSpPr>
        <p:spPr>
          <a:xfrm>
            <a:off x="838200" y="1427356"/>
            <a:ext cx="10515600" cy="564251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1. Chảy máu mũi</a:t>
            </a:r>
            <a:endParaRPr/>
          </a:p>
          <a:p>
            <a:pPr indent="0" lvl="0" marL="0" rtl="0" algn="l">
              <a:lnSpc>
                <a:spcPct val="90000"/>
              </a:lnSpc>
              <a:spcBef>
                <a:spcPts val="1000"/>
              </a:spcBef>
              <a:spcAft>
                <a:spcPts val="0"/>
              </a:spcAft>
              <a:buClr>
                <a:schemeClr val="dk1"/>
              </a:buClr>
              <a:buSzPts val="2800"/>
              <a:buNone/>
            </a:pPr>
            <a:r>
              <a:rPr lang="en-US"/>
              <a:t>Nguyên nhân chảy máu mũi trên BN này là:</a:t>
            </a:r>
            <a:endParaRPr/>
          </a:p>
          <a:p>
            <a:pPr indent="0" lvl="0" marL="0" rtl="0" algn="l">
              <a:lnSpc>
                <a:spcPct val="90000"/>
              </a:lnSpc>
              <a:spcBef>
                <a:spcPts val="1000"/>
              </a:spcBef>
              <a:spcAft>
                <a:spcPts val="0"/>
              </a:spcAft>
              <a:buClr>
                <a:schemeClr val="dk1"/>
              </a:buClr>
              <a:buSzPts val="2800"/>
              <a:buNone/>
            </a:pPr>
            <a:r>
              <a:rPr lang="en-US"/>
              <a:t>- Do huyết áp cao: BN có HA là 160/90mmHg, kiểm soát kém, không điều trị nên nghĩ nhiều</a:t>
            </a:r>
            <a:endParaRPr/>
          </a:p>
          <a:p>
            <a:pPr indent="0" lvl="0" marL="0" rtl="0" algn="l">
              <a:lnSpc>
                <a:spcPct val="90000"/>
              </a:lnSpc>
              <a:spcBef>
                <a:spcPts val="1000"/>
              </a:spcBef>
              <a:spcAft>
                <a:spcPts val="0"/>
              </a:spcAft>
              <a:buClr>
                <a:schemeClr val="dk1"/>
              </a:buClr>
              <a:buSzPts val="2800"/>
              <a:buNone/>
            </a:pPr>
            <a:r>
              <a:rPr lang="en-US"/>
              <a:t>- Do dị dạng mạch máu: Không thể loại trừ qua thăm khám lâm sàng =&gt; Đề nghị nội soi mũi kiểm tra</a:t>
            </a:r>
            <a:endParaRPr/>
          </a:p>
          <a:p>
            <a:pPr indent="0" lvl="0" marL="0" rtl="0" algn="l">
              <a:lnSpc>
                <a:spcPct val="90000"/>
              </a:lnSpc>
              <a:spcBef>
                <a:spcPts val="1000"/>
              </a:spcBef>
              <a:spcAft>
                <a:spcPts val="0"/>
              </a:spcAft>
              <a:buClr>
                <a:schemeClr val="dk1"/>
              </a:buClr>
              <a:buSzPts val="2800"/>
              <a:buNone/>
            </a:pPr>
            <a:r>
              <a:rPr lang="en-US"/>
              <a:t>- Do u hầu họng: BN có yếu tố nguy cơ là hút thuốc lá 30 gói-năm nên không loại trừ =&gt; Đề nghị nội soi mũi kiểm tra</a:t>
            </a:r>
            <a:endParaRPr/>
          </a:p>
          <a:p>
            <a:pPr indent="0" lvl="0" marL="0" rtl="0" algn="l">
              <a:lnSpc>
                <a:spcPct val="90000"/>
              </a:lnSpc>
              <a:spcBef>
                <a:spcPts val="1000"/>
              </a:spcBef>
              <a:spcAft>
                <a:spcPts val="0"/>
              </a:spcAft>
              <a:buClr>
                <a:schemeClr val="dk1"/>
              </a:buClr>
              <a:buSzPts val="2800"/>
              <a:buNone/>
            </a:pPr>
            <a:r>
              <a:t/>
            </a:r>
            <a:endParaRPr/>
          </a:p>
        </p:txBody>
      </p:sp>
      <p:sp>
        <p:nvSpPr>
          <p:cNvPr id="223" name="Google Shape;223;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9"/>
          <p:cNvSpPr txBox="1"/>
          <p:nvPr>
            <p:ph type="title"/>
          </p:nvPr>
        </p:nvSpPr>
        <p:spPr>
          <a:xfrm>
            <a:off x="248920" y="22288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 BIỆN LUẬN</a:t>
            </a:r>
            <a:endParaRPr/>
          </a:p>
        </p:txBody>
      </p:sp>
      <p:sp>
        <p:nvSpPr>
          <p:cNvPr id="230" name="Google Shape;230;p19"/>
          <p:cNvSpPr txBox="1"/>
          <p:nvPr>
            <p:ph idx="1" type="body"/>
          </p:nvPr>
        </p:nvSpPr>
        <p:spPr>
          <a:xfrm>
            <a:off x="737839" y="1548448"/>
            <a:ext cx="10515600" cy="547179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 Do thiếu vitamin C: Là bệnh lý thường gặp, nghĩ đến khi loại trừ các bệnh lý trên</a:t>
            </a:r>
            <a:endParaRPr/>
          </a:p>
          <a:p>
            <a:pPr indent="0" lvl="0" marL="0" rtl="0" algn="l">
              <a:lnSpc>
                <a:spcPct val="90000"/>
              </a:lnSpc>
              <a:spcBef>
                <a:spcPts val="1000"/>
              </a:spcBef>
              <a:spcAft>
                <a:spcPts val="0"/>
              </a:spcAft>
              <a:buClr>
                <a:schemeClr val="dk1"/>
              </a:buClr>
              <a:buSzPts val="2800"/>
              <a:buNone/>
            </a:pPr>
            <a:r>
              <a:rPr lang="en-US"/>
              <a:t>- Do rối loạn đông máu: Không nghĩ do BN không có xuất huyết da hay xuất huyết chỗ khác, tiền căn chưa ghi nhân bệnh lý huyết học, bệnh gan.</a:t>
            </a:r>
            <a:endParaRPr/>
          </a:p>
          <a:p>
            <a:pPr indent="0" lvl="0" marL="0" rtl="0" algn="l">
              <a:lnSpc>
                <a:spcPct val="90000"/>
              </a:lnSpc>
              <a:spcBef>
                <a:spcPts val="1000"/>
              </a:spcBef>
              <a:spcAft>
                <a:spcPts val="0"/>
              </a:spcAft>
              <a:buClr>
                <a:schemeClr val="dk1"/>
              </a:buClr>
              <a:buSzPts val="2800"/>
              <a:buNone/>
            </a:pPr>
            <a:r>
              <a:rPr lang="en-US"/>
              <a:t>- Do chấn thương: Không nghĩ do BN không ghi nhận tiền căn chấn thương</a:t>
            </a:r>
            <a:endParaRPr/>
          </a:p>
          <a:p>
            <a:pPr indent="-228600" lvl="0" marL="228600" rtl="0" algn="l">
              <a:lnSpc>
                <a:spcPct val="90000"/>
              </a:lnSpc>
              <a:spcBef>
                <a:spcPts val="1000"/>
              </a:spcBef>
              <a:spcAft>
                <a:spcPts val="0"/>
              </a:spcAft>
              <a:buClr>
                <a:schemeClr val="dk1"/>
              </a:buClr>
              <a:buSzPts val="2800"/>
              <a:buChar char="•"/>
            </a:pPr>
            <a:r>
              <a:rPr lang="en-US"/>
              <a:t>BN có chảy máu mũi, khám da niêm hồng, không có dấu hiệu thiếu máu =&gt; Đề nghị CT máu đánh giá mức độ thiếu máu</a:t>
            </a:r>
            <a:endParaRPr/>
          </a:p>
        </p:txBody>
      </p:sp>
      <p:sp>
        <p:nvSpPr>
          <p:cNvPr id="231" name="Google Shape;231;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 HÀNH CHÍNH</a:t>
            </a:r>
            <a:endParaRPr/>
          </a:p>
        </p:txBody>
      </p:sp>
      <p:sp>
        <p:nvSpPr>
          <p:cNvPr id="99" name="Google Shape;99;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Họ và tên: Lê Văn T.		</a:t>
            </a:r>
            <a:endParaRPr/>
          </a:p>
          <a:p>
            <a:pPr indent="-228600" lvl="0" marL="228600" rtl="0" algn="l">
              <a:lnSpc>
                <a:spcPct val="90000"/>
              </a:lnSpc>
              <a:spcBef>
                <a:spcPts val="1000"/>
              </a:spcBef>
              <a:spcAft>
                <a:spcPts val="0"/>
              </a:spcAft>
              <a:buClr>
                <a:schemeClr val="dk1"/>
              </a:buClr>
              <a:buSzPts val="2800"/>
              <a:buChar char="•"/>
            </a:pPr>
            <a:r>
              <a:rPr lang="en-US"/>
              <a:t>Năm sinh: 1963 (59 tuổi)		</a:t>
            </a:r>
            <a:endParaRPr/>
          </a:p>
          <a:p>
            <a:pPr indent="-228600" lvl="0" marL="228600" rtl="0" algn="l">
              <a:lnSpc>
                <a:spcPct val="90000"/>
              </a:lnSpc>
              <a:spcBef>
                <a:spcPts val="1000"/>
              </a:spcBef>
              <a:spcAft>
                <a:spcPts val="0"/>
              </a:spcAft>
              <a:buClr>
                <a:schemeClr val="dk1"/>
              </a:buClr>
              <a:buSzPts val="2800"/>
              <a:buChar char="•"/>
            </a:pPr>
            <a:r>
              <a:rPr lang="en-US"/>
              <a:t>Giới: Nam</a:t>
            </a:r>
            <a:endParaRPr/>
          </a:p>
          <a:p>
            <a:pPr indent="-228600" lvl="0" marL="228600" rtl="0" algn="l">
              <a:lnSpc>
                <a:spcPct val="90000"/>
              </a:lnSpc>
              <a:spcBef>
                <a:spcPts val="1000"/>
              </a:spcBef>
              <a:spcAft>
                <a:spcPts val="0"/>
              </a:spcAft>
              <a:buClr>
                <a:schemeClr val="dk1"/>
              </a:buClr>
              <a:buSzPts val="2800"/>
              <a:buChar char="•"/>
            </a:pPr>
            <a:r>
              <a:rPr lang="en-US"/>
              <a:t>Nghề nghiệp: Nông dân		Dân tộc: Kinh				</a:t>
            </a:r>
            <a:endParaRPr/>
          </a:p>
          <a:p>
            <a:pPr indent="-228600" lvl="0" marL="228600" rtl="0" algn="l">
              <a:lnSpc>
                <a:spcPct val="90000"/>
              </a:lnSpc>
              <a:spcBef>
                <a:spcPts val="1000"/>
              </a:spcBef>
              <a:spcAft>
                <a:spcPts val="0"/>
              </a:spcAft>
              <a:buClr>
                <a:schemeClr val="dk1"/>
              </a:buClr>
              <a:buSzPts val="2800"/>
              <a:buChar char="•"/>
            </a:pPr>
            <a:r>
              <a:rPr lang="en-US"/>
              <a:t>Địa chỉ: Đại Lãnh, Vạn Ninh, Khánh Hòa</a:t>
            </a:r>
            <a:endParaRPr/>
          </a:p>
          <a:p>
            <a:pPr indent="-228600" lvl="0" marL="228600" rtl="0" algn="l">
              <a:lnSpc>
                <a:spcPct val="90000"/>
              </a:lnSpc>
              <a:spcBef>
                <a:spcPts val="1000"/>
              </a:spcBef>
              <a:spcAft>
                <a:spcPts val="0"/>
              </a:spcAft>
              <a:buClr>
                <a:schemeClr val="dk1"/>
              </a:buClr>
              <a:buSzPts val="2800"/>
              <a:buChar char="•"/>
            </a:pPr>
            <a:r>
              <a:rPr lang="en-US"/>
              <a:t>Ngày giờ NV: 16h20 ngày 1/5/2022</a:t>
            </a:r>
            <a:endParaRPr/>
          </a:p>
          <a:p>
            <a:pPr indent="-228600" lvl="0" marL="228600" rtl="0" algn="l">
              <a:lnSpc>
                <a:spcPct val="90000"/>
              </a:lnSpc>
              <a:spcBef>
                <a:spcPts val="1000"/>
              </a:spcBef>
              <a:spcAft>
                <a:spcPts val="0"/>
              </a:spcAft>
              <a:buClr>
                <a:schemeClr val="dk1"/>
              </a:buClr>
              <a:buSzPts val="2800"/>
              <a:buChar char="•"/>
            </a:pPr>
            <a:r>
              <a:rPr lang="en-US"/>
              <a:t>Hành lang P2</a:t>
            </a:r>
            <a:endParaRPr/>
          </a:p>
          <a:p>
            <a:pPr indent="-50800" lvl="0" marL="228600" rtl="0" algn="l">
              <a:lnSpc>
                <a:spcPct val="90000"/>
              </a:lnSpc>
              <a:spcBef>
                <a:spcPts val="1000"/>
              </a:spcBef>
              <a:spcAft>
                <a:spcPts val="0"/>
              </a:spcAft>
              <a:buClr>
                <a:schemeClr val="dk1"/>
              </a:buClr>
              <a:buSzPts val="2800"/>
              <a:buNone/>
            </a:pPr>
            <a:r>
              <a:t/>
            </a:r>
            <a:endParaRPr/>
          </a:p>
        </p:txBody>
      </p:sp>
      <p:sp>
        <p:nvSpPr>
          <p:cNvPr id="100" name="Google Shape;10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8" name="Google Shape;238;p20"/>
          <p:cNvSpPr txBox="1"/>
          <p:nvPr/>
        </p:nvSpPr>
        <p:spPr>
          <a:xfrm>
            <a:off x="654205" y="678920"/>
            <a:ext cx="10883590" cy="5500160"/>
          </a:xfrm>
          <a:prstGeom prst="rect">
            <a:avLst/>
          </a:prstGeom>
          <a:noFill/>
          <a:ln>
            <a:noFill/>
          </a:ln>
        </p:spPr>
        <p:txBody>
          <a:bodyPr anchorCtr="0" anchor="t" bIns="45700" lIns="91425" spcFirstLastPara="1" rIns="91425" wrap="square" tIns="45700">
            <a:spAutoFit/>
          </a:bodyPr>
          <a:lstStyle/>
          <a:p>
            <a:pPr indent="0" lvl="0" marL="0" marR="0" rtl="0" algn="just">
              <a:lnSpc>
                <a:spcPct val="107000"/>
              </a:lnSpc>
              <a:spcBef>
                <a:spcPts val="0"/>
              </a:spcBef>
              <a:spcAft>
                <a:spcPts val="0"/>
              </a:spcAft>
              <a:buNone/>
            </a:pPr>
            <a:r>
              <a:rPr b="0" i="0" lang="en-US" sz="2200" u="none" cap="none" strike="noStrike">
                <a:solidFill>
                  <a:schemeClr val="dk1"/>
                </a:solidFill>
                <a:latin typeface="Arial"/>
                <a:ea typeface="Arial"/>
                <a:cs typeface="Arial"/>
                <a:sym typeface="Arial"/>
              </a:rPr>
              <a:t>2. Huyết áp cao:</a:t>
            </a:r>
            <a:endParaRPr/>
          </a:p>
          <a:p>
            <a:pPr indent="0" lvl="0" marL="1143000" marR="0" rtl="0" algn="just">
              <a:lnSpc>
                <a:spcPct val="107000"/>
              </a:lnSpc>
              <a:spcBef>
                <a:spcPts val="0"/>
              </a:spcBef>
              <a:spcAft>
                <a:spcPts val="0"/>
              </a:spcAft>
              <a:buNone/>
            </a:pPr>
            <a:r>
              <a:rPr b="0" i="0" lang="en-US" sz="2200" u="none" cap="none" strike="noStrike">
                <a:solidFill>
                  <a:schemeClr val="dk1"/>
                </a:solidFill>
                <a:latin typeface="Arial"/>
                <a:ea typeface="Arial"/>
                <a:cs typeface="Arial"/>
                <a:sym typeface="Arial"/>
              </a:rPr>
              <a:t>BN có huyết áp 160/90 mmHg =&gt; BN có tăng huyết áp</a:t>
            </a:r>
            <a:endParaRPr b="0" i="0" sz="2200" u="none" cap="none" strike="noStrike">
              <a:solidFill>
                <a:schemeClr val="dk1"/>
              </a:solidFill>
              <a:latin typeface="Arial"/>
              <a:ea typeface="Arial"/>
              <a:cs typeface="Arial"/>
              <a:sym typeface="Arial"/>
            </a:endParaRPr>
          </a:p>
          <a:p>
            <a:pPr indent="0" lvl="0" marL="1143000" marR="0" rtl="0" algn="just">
              <a:lnSpc>
                <a:spcPct val="107000"/>
              </a:lnSpc>
              <a:spcBef>
                <a:spcPts val="0"/>
              </a:spcBef>
              <a:spcAft>
                <a:spcPts val="0"/>
              </a:spcAft>
              <a:buNone/>
            </a:pPr>
            <a:r>
              <a:rPr b="0" i="0" lang="en-US" sz="2200" u="none" cap="none" strike="noStrike">
                <a:solidFill>
                  <a:schemeClr val="dk1"/>
                </a:solidFill>
                <a:latin typeface="Arial"/>
                <a:ea typeface="Arial"/>
                <a:cs typeface="Arial"/>
                <a:sym typeface="Arial"/>
              </a:rPr>
              <a:t>Nguyên nhân THA trên BN này:</a:t>
            </a:r>
            <a:endParaRPr/>
          </a:p>
          <a:p>
            <a:pPr indent="-342900" lvl="0" marL="342900" marR="0" rtl="0" algn="just">
              <a:lnSpc>
                <a:spcPct val="107000"/>
              </a:lnSpc>
              <a:spcBef>
                <a:spcPts val="0"/>
              </a:spcBef>
              <a:spcAft>
                <a:spcPts val="0"/>
              </a:spcAft>
              <a:buClr>
                <a:schemeClr val="dk1"/>
              </a:buClr>
              <a:buSzPts val="2200"/>
              <a:buFont typeface="Times New Roman"/>
              <a:buChar char="-"/>
            </a:pPr>
            <a:r>
              <a:rPr b="0" i="0" lang="en-US" sz="2200" u="none" cap="none" strike="noStrike">
                <a:solidFill>
                  <a:schemeClr val="dk1"/>
                </a:solidFill>
                <a:latin typeface="Arial"/>
                <a:ea typeface="Arial"/>
                <a:cs typeface="Arial"/>
                <a:sym typeface="Arial"/>
              </a:rPr>
              <a:t>Thứ phát:</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Thuốc: Không nghĩ do BN không đang sử dụng thuốc nào tại nhà</a:t>
            </a:r>
            <a:endParaRPr b="0" i="0" sz="2200" u="none" cap="none" strike="noStrike">
              <a:solidFill>
                <a:schemeClr val="dk1"/>
              </a:solidFill>
              <a:latin typeface="Arial"/>
              <a:ea typeface="Arial"/>
              <a:cs typeface="Arial"/>
              <a:sym typeface="Arial"/>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Hẹp eo ĐMC: Không nghĩ do cơ thể phát triển cân xứng, mạch chi trên chi dưới đều rõ, không âm thỏi khoảng gian sườn III bên T</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Hẹp ĐM thận: Khám không nghe âm thổi ĐM thận nhưng không loại trừ =&gt; Đề nghị Doppler động mạch thận</a:t>
            </a:r>
            <a:endParaRPr b="0" i="0" sz="2200" u="none" cap="none" strike="noStrike">
              <a:solidFill>
                <a:schemeClr val="dk1"/>
              </a:solidFill>
              <a:latin typeface="Arial"/>
              <a:ea typeface="Arial"/>
              <a:cs typeface="Arial"/>
              <a:sym typeface="Arial"/>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Bệnh thận mạn: Không ghi nhận phù, tiểu ít nhưng không loại trừ =&gt; Đề nghị SA bụng, BUN, Creatinine HT, TPTNT</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Cường giáp: BN không có sụt cân, tuyến giáp không to, mắt không lồi nhưng có nhịp tim nhanh =&gt; Đề nghị fT3, fT4, TSH</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HC Conn: Không nghĩ do BN không có yếu chi, không dị cảm</a:t>
            </a:r>
            <a:endParaRPr b="0" i="0" sz="2200" u="none" cap="none" strike="noStrike">
              <a:solidFill>
                <a:schemeClr val="dk1"/>
              </a:solidFill>
              <a:latin typeface="Arial"/>
              <a:ea typeface="Arial"/>
              <a:cs typeface="Arial"/>
              <a:sym typeface="Arial"/>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U tủy thượng thận: Ít nghĩ do BN chưa ghi nhận tăng HA cơn</a:t>
            </a:r>
            <a:endParaRPr b="0" i="0" sz="22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5" name="Google Shape;245;p21"/>
          <p:cNvSpPr txBox="1"/>
          <p:nvPr/>
        </p:nvSpPr>
        <p:spPr>
          <a:xfrm>
            <a:off x="486936" y="678920"/>
            <a:ext cx="11218127" cy="550016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7000"/>
              </a:lnSpc>
              <a:spcBef>
                <a:spcPts val="0"/>
              </a:spcBef>
              <a:spcAft>
                <a:spcPts val="0"/>
              </a:spcAft>
              <a:buClr>
                <a:schemeClr val="dk1"/>
              </a:buClr>
              <a:buSzPts val="2200"/>
              <a:buFont typeface="Times New Roman"/>
              <a:buChar char="-"/>
            </a:pPr>
            <a:r>
              <a:rPr b="0" i="0" lang="en-US" sz="2200" u="none" cap="none" strike="noStrike">
                <a:solidFill>
                  <a:schemeClr val="dk1"/>
                </a:solidFill>
                <a:latin typeface="Arial"/>
                <a:ea typeface="Arial"/>
                <a:cs typeface="Arial"/>
                <a:sym typeface="Arial"/>
              </a:rPr>
              <a:t>Nguyên phát:</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BN có yếu tố nguy cơ là nam, ăn mặn, hút thuốc lá, uống rượu bia, tiền căn bệnh gout, có ba bị THA =&gt; Nghĩ nhiều</a:t>
            </a:r>
            <a:endParaRPr b="0" i="0" sz="2200" u="none" cap="none" strike="noStrike">
              <a:solidFill>
                <a:schemeClr val="dk1"/>
              </a:solidFill>
              <a:latin typeface="Arial"/>
              <a:ea typeface="Arial"/>
              <a:cs typeface="Arial"/>
              <a:sym typeface="Arial"/>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Phân độ: HA BN ghi nhận là 160/90 mmHg=&gt; THA độ 2 theo VSH 2021</a:t>
            </a:r>
            <a:endParaRPr/>
          </a:p>
          <a:p>
            <a:pPr indent="-285750" lvl="1" marL="742950" marR="0" rtl="0" algn="just">
              <a:lnSpc>
                <a:spcPct val="107000"/>
              </a:lnSpc>
              <a:spcBef>
                <a:spcPts val="0"/>
              </a:spcBef>
              <a:spcAft>
                <a:spcPts val="0"/>
              </a:spcAft>
              <a:buClr>
                <a:schemeClr val="dk1"/>
              </a:buClr>
              <a:buSzPts val="2200"/>
              <a:buFont typeface="Courier New"/>
              <a:buChar char="o"/>
            </a:pPr>
            <a:r>
              <a:rPr b="0" i="0" lang="en-US" sz="2200" u="none" cap="none" strike="noStrike">
                <a:solidFill>
                  <a:schemeClr val="dk1"/>
                </a:solidFill>
                <a:latin typeface="Arial"/>
                <a:ea typeface="Arial"/>
                <a:cs typeface="Arial"/>
                <a:sym typeface="Arial"/>
              </a:rPr>
              <a:t>Tổn thương cơ quan đích:</a:t>
            </a:r>
            <a:endParaRPr/>
          </a:p>
          <a:p>
            <a:pPr indent="0" lvl="1" marL="457200" marR="0" rtl="0" algn="just">
              <a:lnSpc>
                <a:spcPct val="107000"/>
              </a:lnSpc>
              <a:spcBef>
                <a:spcPts val="0"/>
              </a:spcBef>
              <a:spcAft>
                <a:spcPts val="0"/>
              </a:spcAft>
              <a:buNone/>
            </a:pPr>
            <a:r>
              <a:t/>
            </a:r>
            <a:endParaRPr b="0" i="0" sz="2200" u="none" cap="none" strike="noStrike">
              <a:solidFill>
                <a:schemeClr val="dk1"/>
              </a:solidFill>
              <a:latin typeface="Arial"/>
              <a:ea typeface="Arial"/>
              <a:cs typeface="Arial"/>
              <a:sym typeface="Arial"/>
            </a:endParaRPr>
          </a:p>
          <a:p>
            <a:pPr indent="-228600" lvl="2" marL="1143000" marR="0" rtl="0" algn="just">
              <a:lnSpc>
                <a:spcPct val="107000"/>
              </a:lnSpc>
              <a:spcBef>
                <a:spcPts val="0"/>
              </a:spcBef>
              <a:spcAft>
                <a:spcPts val="0"/>
              </a:spcAft>
              <a:buClr>
                <a:schemeClr val="dk1"/>
              </a:buClr>
              <a:buSzPts val="2200"/>
              <a:buFont typeface="Noto Sans Symbols"/>
              <a:buChar char="▪"/>
            </a:pPr>
            <a:r>
              <a:rPr b="0" i="0" lang="en-US" sz="2200" u="none" cap="none" strike="noStrike">
                <a:solidFill>
                  <a:schemeClr val="dk1"/>
                </a:solidFill>
                <a:latin typeface="Arial"/>
                <a:ea typeface="Arial"/>
                <a:cs typeface="Arial"/>
                <a:sym typeface="Arial"/>
              </a:rPr>
              <a:t>Mắt: bệnh nhân có nhìn mờ trong cơn đau đầu =&gt; đề nghị soi đáy mắt</a:t>
            </a:r>
            <a:endParaRPr b="0" i="0" sz="2200" u="none" cap="none" strike="noStrike">
              <a:solidFill>
                <a:schemeClr val="dk1"/>
              </a:solidFill>
              <a:latin typeface="Arial"/>
              <a:ea typeface="Arial"/>
              <a:cs typeface="Arial"/>
              <a:sym typeface="Arial"/>
            </a:endParaRPr>
          </a:p>
          <a:p>
            <a:pPr indent="0" lvl="2" marL="914400" marR="0" rtl="0" algn="just">
              <a:lnSpc>
                <a:spcPct val="107000"/>
              </a:lnSpc>
              <a:spcBef>
                <a:spcPts val="0"/>
              </a:spcBef>
              <a:spcAft>
                <a:spcPts val="0"/>
              </a:spcAft>
              <a:buNone/>
            </a:pPr>
            <a:r>
              <a:t/>
            </a:r>
            <a:endParaRPr b="0" i="0" sz="2200" u="none" cap="none" strike="noStrike">
              <a:solidFill>
                <a:schemeClr val="dk1"/>
              </a:solidFill>
              <a:latin typeface="Arial"/>
              <a:ea typeface="Arial"/>
              <a:cs typeface="Arial"/>
              <a:sym typeface="Arial"/>
            </a:endParaRPr>
          </a:p>
          <a:p>
            <a:pPr indent="-228600" lvl="2" marL="1143000" marR="0" rtl="0" algn="just">
              <a:lnSpc>
                <a:spcPct val="107000"/>
              </a:lnSpc>
              <a:spcBef>
                <a:spcPts val="0"/>
              </a:spcBef>
              <a:spcAft>
                <a:spcPts val="0"/>
              </a:spcAft>
              <a:buClr>
                <a:schemeClr val="dk1"/>
              </a:buClr>
              <a:buSzPts val="2200"/>
              <a:buFont typeface="Noto Sans Symbols"/>
              <a:buChar char="▪"/>
            </a:pPr>
            <a:r>
              <a:rPr b="0" i="0" lang="en-US" sz="2200" u="none" cap="none" strike="noStrike">
                <a:solidFill>
                  <a:schemeClr val="dk1"/>
                </a:solidFill>
                <a:latin typeface="Arial"/>
                <a:ea typeface="Arial"/>
                <a:cs typeface="Arial"/>
                <a:sym typeface="Arial"/>
              </a:rPr>
              <a:t>Não: Khám không ghi nhận dấu thần kinh định vị, nhưng BN có than đau đầu nên không loại trừ xuất huyết nhỏ ở não =&gt; Đề nghị CT-scan sọ não có CQ</a:t>
            </a:r>
            <a:endParaRPr/>
          </a:p>
          <a:p>
            <a:pPr indent="0" lvl="2" marL="914400" marR="0" rtl="0" algn="just">
              <a:lnSpc>
                <a:spcPct val="107000"/>
              </a:lnSpc>
              <a:spcBef>
                <a:spcPts val="0"/>
              </a:spcBef>
              <a:spcAft>
                <a:spcPts val="0"/>
              </a:spcAft>
              <a:buNone/>
            </a:pPr>
            <a:r>
              <a:t/>
            </a:r>
            <a:endParaRPr b="0" i="0" sz="2200" u="none" cap="none" strike="noStrike">
              <a:solidFill>
                <a:schemeClr val="dk1"/>
              </a:solidFill>
              <a:latin typeface="Arial"/>
              <a:ea typeface="Arial"/>
              <a:cs typeface="Arial"/>
              <a:sym typeface="Arial"/>
            </a:endParaRPr>
          </a:p>
          <a:p>
            <a:pPr indent="-228600" lvl="2" marL="1143000" marR="0" rtl="0" algn="just">
              <a:lnSpc>
                <a:spcPct val="107000"/>
              </a:lnSpc>
              <a:spcBef>
                <a:spcPts val="0"/>
              </a:spcBef>
              <a:spcAft>
                <a:spcPts val="0"/>
              </a:spcAft>
              <a:buClr>
                <a:schemeClr val="dk1"/>
              </a:buClr>
              <a:buSzPts val="2200"/>
              <a:buFont typeface="Noto Sans Symbols"/>
              <a:buChar char="▪"/>
            </a:pPr>
            <a:r>
              <a:rPr b="0" i="0" lang="en-US" sz="2200" u="none" cap="none" strike="noStrike">
                <a:solidFill>
                  <a:schemeClr val="dk1"/>
                </a:solidFill>
                <a:latin typeface="Arial"/>
                <a:ea typeface="Arial"/>
                <a:cs typeface="Arial"/>
                <a:sym typeface="Arial"/>
              </a:rPr>
              <a:t>Tim: Khám mỏm tim ở KLS 5, đường trung đòn T, diện đập 1x1 cm, khám dấu Harzer, DNTN (-), chưa ghi nhận tiền căn khó thở khi gắng sức, khó thở khi nằm, nhưng ghi nhận đau ngực trái mỗi ghi làm việc năng trong 3 tháng nay=&gt; Đề nghị ECG, siêu âm tim, XQ ngực thẳng</a:t>
            </a:r>
            <a:endParaRPr b="0" i="0" sz="2200" u="none" cap="none" strike="noStrik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2" name="Google Shape;252;p22"/>
          <p:cNvSpPr txBox="1"/>
          <p:nvPr/>
        </p:nvSpPr>
        <p:spPr>
          <a:xfrm>
            <a:off x="125451" y="827069"/>
            <a:ext cx="11228349" cy="3678251"/>
          </a:xfrm>
          <a:prstGeom prst="rect">
            <a:avLst/>
          </a:prstGeom>
          <a:noFill/>
          <a:ln>
            <a:noFill/>
          </a:ln>
        </p:spPr>
        <p:txBody>
          <a:bodyPr anchorCtr="0" anchor="t" bIns="45700" lIns="91425" spcFirstLastPara="1" rIns="91425" wrap="square" tIns="45700">
            <a:spAutoFit/>
          </a:bodyPr>
          <a:lstStyle/>
          <a:p>
            <a:pPr indent="-228600" lvl="2" marL="1143000" marR="0" rtl="0" algn="just">
              <a:lnSpc>
                <a:spcPct val="107000"/>
              </a:lnSpc>
              <a:spcBef>
                <a:spcPts val="0"/>
              </a:spcBef>
              <a:spcAft>
                <a:spcPts val="0"/>
              </a:spcAft>
              <a:buClr>
                <a:schemeClr val="dk1"/>
              </a:buClr>
              <a:buSzPts val="2300"/>
              <a:buFont typeface="Noto Sans Symbols"/>
              <a:buChar char="▪"/>
            </a:pPr>
            <a:r>
              <a:rPr b="0" i="0" lang="en-US" sz="2300" u="none" cap="none" strike="noStrike">
                <a:solidFill>
                  <a:schemeClr val="dk1"/>
                </a:solidFill>
                <a:latin typeface="Arial"/>
                <a:ea typeface="Arial"/>
                <a:cs typeface="Arial"/>
                <a:sym typeface="Arial"/>
              </a:rPr>
              <a:t>Thận: BN không có phù, nước tiểu không giảm =&gt; Đề nghị TPTNT, BUN, Creatinine huyết thanh</a:t>
            </a:r>
            <a:endParaRPr b="0" i="0" sz="2300" u="none" cap="none" strike="noStrike">
              <a:solidFill>
                <a:schemeClr val="dk1"/>
              </a:solidFill>
              <a:latin typeface="Arial"/>
              <a:ea typeface="Arial"/>
              <a:cs typeface="Arial"/>
              <a:sym typeface="Arial"/>
            </a:endParaRPr>
          </a:p>
          <a:p>
            <a:pPr indent="0" lvl="2" marL="914400" marR="0" rtl="0" algn="just">
              <a:lnSpc>
                <a:spcPct val="107000"/>
              </a:lnSpc>
              <a:spcBef>
                <a:spcPts val="0"/>
              </a:spcBef>
              <a:spcAft>
                <a:spcPts val="0"/>
              </a:spcAft>
              <a:buNone/>
            </a:pPr>
            <a:r>
              <a:t/>
            </a:r>
            <a:endParaRPr b="0" i="0" sz="2300" u="none" cap="none" strike="noStrike">
              <a:solidFill>
                <a:schemeClr val="dk1"/>
              </a:solidFill>
              <a:latin typeface="Arial"/>
              <a:ea typeface="Arial"/>
              <a:cs typeface="Arial"/>
              <a:sym typeface="Arial"/>
            </a:endParaRPr>
          </a:p>
          <a:p>
            <a:pPr indent="-228600" lvl="2" marL="1143000" marR="0" rtl="0" algn="just">
              <a:lnSpc>
                <a:spcPct val="107000"/>
              </a:lnSpc>
              <a:spcBef>
                <a:spcPts val="0"/>
              </a:spcBef>
              <a:spcAft>
                <a:spcPts val="0"/>
              </a:spcAft>
              <a:buClr>
                <a:schemeClr val="dk1"/>
              </a:buClr>
              <a:buSzPts val="2300"/>
              <a:buFont typeface="Noto Sans Symbols"/>
              <a:buChar char="▪"/>
            </a:pPr>
            <a:r>
              <a:rPr b="0" i="0" lang="en-US" sz="2300" u="none" cap="none" strike="noStrike">
                <a:solidFill>
                  <a:schemeClr val="dk1"/>
                </a:solidFill>
                <a:latin typeface="Arial"/>
                <a:ea typeface="Arial"/>
                <a:cs typeface="Arial"/>
                <a:sym typeface="Arial"/>
              </a:rPr>
              <a:t>Mạch máu: Đề nghị SA doppler xác định chỉ số cánh tay – mắt cá chân</a:t>
            </a:r>
            <a:endParaRPr b="0" i="0" sz="2300" u="none" cap="none" strike="noStrike">
              <a:solidFill>
                <a:schemeClr val="dk1"/>
              </a:solidFill>
              <a:latin typeface="Arial"/>
              <a:ea typeface="Arial"/>
              <a:cs typeface="Arial"/>
              <a:sym typeface="Arial"/>
            </a:endParaRPr>
          </a:p>
          <a:p>
            <a:pPr indent="0" lvl="2" marL="914400" marR="0" rtl="0" algn="just">
              <a:lnSpc>
                <a:spcPct val="107000"/>
              </a:lnSpc>
              <a:spcBef>
                <a:spcPts val="0"/>
              </a:spcBef>
              <a:spcAft>
                <a:spcPts val="0"/>
              </a:spcAft>
              <a:buNone/>
            </a:pPr>
            <a:r>
              <a:t/>
            </a:r>
            <a:endParaRPr b="0" i="0" sz="2300" u="none" cap="none" strike="noStrike">
              <a:solidFill>
                <a:schemeClr val="dk1"/>
              </a:solidFill>
              <a:latin typeface="Arial"/>
              <a:ea typeface="Arial"/>
              <a:cs typeface="Arial"/>
              <a:sym typeface="Arial"/>
            </a:endParaRPr>
          </a:p>
          <a:p>
            <a:pPr indent="-285750" lvl="1" marL="742950" marR="0" rtl="0" algn="just">
              <a:lnSpc>
                <a:spcPct val="107000"/>
              </a:lnSpc>
              <a:spcBef>
                <a:spcPts val="0"/>
              </a:spcBef>
              <a:spcAft>
                <a:spcPts val="0"/>
              </a:spcAft>
              <a:buClr>
                <a:schemeClr val="dk1"/>
              </a:buClr>
              <a:buSzPts val="2300"/>
              <a:buFont typeface="Courier New"/>
              <a:buChar char="o"/>
            </a:pPr>
            <a:r>
              <a:rPr b="0" i="0" lang="en-US" sz="2300" u="none" cap="none" strike="noStrike">
                <a:solidFill>
                  <a:schemeClr val="dk1"/>
                </a:solidFill>
                <a:latin typeface="Arial"/>
                <a:ea typeface="Arial"/>
                <a:cs typeface="Arial"/>
                <a:sym typeface="Arial"/>
              </a:rPr>
              <a:t>Phân tầng nguy cơ: BN THA độ 2 theo VSH 2021, có yếu tố nguy cơ là nam, 59 tuổi, bị Gout, hút thuốc, ba bị THA =&gt; Nguy cơ cao theo VSH 2021</a:t>
            </a:r>
            <a:endParaRPr/>
          </a:p>
          <a:p>
            <a:pPr indent="0" lvl="1" marL="457200" marR="0" rtl="0" algn="just">
              <a:lnSpc>
                <a:spcPct val="107000"/>
              </a:lnSpc>
              <a:spcBef>
                <a:spcPts val="800"/>
              </a:spcBef>
              <a:spcAft>
                <a:spcPts val="0"/>
              </a:spcAft>
              <a:buNone/>
            </a:pPr>
            <a:r>
              <a:t/>
            </a:r>
            <a:endParaRPr b="0" i="0" sz="2300" u="none" cap="none" strike="noStrike">
              <a:solidFill>
                <a:schemeClr val="dk1"/>
              </a:solidFill>
              <a:latin typeface="Arial"/>
              <a:ea typeface="Arial"/>
              <a:cs typeface="Arial"/>
              <a:sym typeface="Arial"/>
            </a:endParaRPr>
          </a:p>
          <a:p>
            <a:pPr indent="0" lvl="1" marL="457200" marR="0" rtl="0" algn="just">
              <a:lnSpc>
                <a:spcPct val="107000"/>
              </a:lnSpc>
              <a:spcBef>
                <a:spcPts val="800"/>
              </a:spcBef>
              <a:spcAft>
                <a:spcPts val="0"/>
              </a:spcAft>
              <a:buNone/>
            </a:pPr>
            <a:r>
              <a:rPr b="0" i="0" lang="en-US" sz="2300" u="none" cap="none" strike="noStrike">
                <a:solidFill>
                  <a:schemeClr val="dk1"/>
                </a:solidFill>
                <a:latin typeface="Arial"/>
                <a:ea typeface="Arial"/>
                <a:cs typeface="Arial"/>
                <a:sym typeface="Arial"/>
              </a:rPr>
              <a:t>3. Nốt tophi ở khớp bàn ngón 2 tay T: Nghĩ do gout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 ĐỀ NGHỊ CẬN LÂM SÀNG</a:t>
            </a:r>
            <a:endParaRPr/>
          </a:p>
        </p:txBody>
      </p:sp>
      <p:sp>
        <p:nvSpPr>
          <p:cNvPr id="259" name="Google Shape;259;p23"/>
          <p:cNvSpPr txBox="1"/>
          <p:nvPr>
            <p:ph idx="1" type="body"/>
          </p:nvPr>
        </p:nvSpPr>
        <p:spPr>
          <a:xfrm>
            <a:off x="648630" y="1554414"/>
            <a:ext cx="10515600" cy="4351338"/>
          </a:xfrm>
          <a:prstGeom prst="rect">
            <a:avLst/>
          </a:prstGeom>
          <a:noFill/>
          <a:ln>
            <a:noFill/>
          </a:ln>
        </p:spPr>
        <p:txBody>
          <a:bodyPr anchorCtr="0" anchor="t" bIns="45700" lIns="91425" spcFirstLastPara="1" rIns="91425" wrap="square" tIns="45700">
            <a:noAutofit/>
          </a:bodyPr>
          <a:lstStyle/>
          <a:p>
            <a:pPr indent="0" lvl="1" marL="346075" marR="0" rtl="0" algn="l">
              <a:lnSpc>
                <a:spcPct val="107000"/>
              </a:lnSpc>
              <a:spcBef>
                <a:spcPts val="0"/>
              </a:spcBef>
              <a:spcAft>
                <a:spcPts val="0"/>
              </a:spcAft>
              <a:buClr>
                <a:schemeClr val="dk1"/>
              </a:buClr>
              <a:buSzPts val="2200"/>
              <a:buNone/>
            </a:pPr>
            <a:r>
              <a:rPr b="1" lang="en-US" sz="2200">
                <a:latin typeface="Arial"/>
                <a:ea typeface="Arial"/>
                <a:cs typeface="Arial"/>
                <a:sym typeface="Arial"/>
              </a:rPr>
              <a:t>CLS chẩn đoán:</a:t>
            </a:r>
            <a:endParaRPr sz="2200">
              <a:latin typeface="Arial"/>
              <a:ea typeface="Arial"/>
              <a:cs typeface="Arial"/>
              <a:sym typeface="Arial"/>
            </a:endParaRPr>
          </a:p>
          <a:p>
            <a:pPr indent="-342900" lvl="0" marL="342900" marR="0" rtl="0" algn="l">
              <a:lnSpc>
                <a:spcPct val="107000"/>
              </a:lnSpc>
              <a:spcBef>
                <a:spcPts val="0"/>
              </a:spcBef>
              <a:spcAft>
                <a:spcPts val="0"/>
              </a:spcAft>
              <a:buClr>
                <a:schemeClr val="dk1"/>
              </a:buClr>
              <a:buSzPts val="2200"/>
              <a:buFont typeface="Times New Roman"/>
              <a:buChar char="-"/>
            </a:pPr>
            <a:r>
              <a:rPr lang="en-US" sz="2200">
                <a:latin typeface="Arial"/>
                <a:ea typeface="Arial"/>
                <a:cs typeface="Arial"/>
                <a:sym typeface="Arial"/>
              </a:rPr>
              <a:t>Nội soi mũi – họng</a:t>
            </a:r>
            <a:endParaRPr sz="2200">
              <a:latin typeface="Arial"/>
              <a:ea typeface="Arial"/>
              <a:cs typeface="Arial"/>
              <a:sym typeface="Arial"/>
            </a:endParaRPr>
          </a:p>
          <a:p>
            <a:pPr indent="-342900" lvl="0" marL="342900" marR="0" rtl="0" algn="l">
              <a:lnSpc>
                <a:spcPct val="107000"/>
              </a:lnSpc>
              <a:spcBef>
                <a:spcPts val="0"/>
              </a:spcBef>
              <a:spcAft>
                <a:spcPts val="0"/>
              </a:spcAft>
              <a:buClr>
                <a:schemeClr val="dk1"/>
              </a:buClr>
              <a:buSzPts val="2200"/>
              <a:buFont typeface="Times New Roman"/>
              <a:buChar char="-"/>
            </a:pPr>
            <a:r>
              <a:rPr lang="en-US" sz="2200">
                <a:latin typeface="Arial"/>
                <a:ea typeface="Arial"/>
                <a:cs typeface="Arial"/>
                <a:sym typeface="Arial"/>
              </a:rPr>
              <a:t>CT máu</a:t>
            </a:r>
            <a:endParaRPr sz="2200">
              <a:latin typeface="Arial"/>
              <a:ea typeface="Arial"/>
              <a:cs typeface="Arial"/>
              <a:sym typeface="Arial"/>
            </a:endParaRPr>
          </a:p>
          <a:p>
            <a:pPr indent="-342900" lvl="0" marL="342900" marR="0" rtl="0" algn="l">
              <a:lnSpc>
                <a:spcPct val="107000"/>
              </a:lnSpc>
              <a:spcBef>
                <a:spcPts val="0"/>
              </a:spcBef>
              <a:spcAft>
                <a:spcPts val="0"/>
              </a:spcAft>
              <a:buClr>
                <a:schemeClr val="dk1"/>
              </a:buClr>
              <a:buSzPts val="2200"/>
              <a:buFont typeface="Times New Roman"/>
              <a:buChar char="-"/>
            </a:pPr>
            <a:r>
              <a:rPr lang="en-US" sz="2200">
                <a:latin typeface="Arial"/>
                <a:ea typeface="Arial"/>
                <a:cs typeface="Arial"/>
                <a:sym typeface="Arial"/>
              </a:rPr>
              <a:t>Chụp CT-scan sọ não có CQ</a:t>
            </a:r>
            <a:endParaRPr/>
          </a:p>
          <a:p>
            <a:pPr indent="-342900" lvl="0" marL="342900" marR="0" rtl="0" algn="l">
              <a:lnSpc>
                <a:spcPct val="107000"/>
              </a:lnSpc>
              <a:spcBef>
                <a:spcPts val="0"/>
              </a:spcBef>
              <a:spcAft>
                <a:spcPts val="0"/>
              </a:spcAft>
              <a:buClr>
                <a:schemeClr val="dk1"/>
              </a:buClr>
              <a:buSzPts val="2200"/>
              <a:buFont typeface="Times New Roman"/>
              <a:buChar char="-"/>
            </a:pPr>
            <a:r>
              <a:rPr lang="en-US" sz="2200">
                <a:latin typeface="Arial"/>
                <a:ea typeface="Arial"/>
                <a:cs typeface="Arial"/>
                <a:sym typeface="Arial"/>
              </a:rPr>
              <a:t>ECG, </a:t>
            </a:r>
            <a:r>
              <a:rPr b="0" i="0" lang="en-US" sz="2200">
                <a:solidFill>
                  <a:srgbClr val="000000"/>
                </a:solidFill>
                <a:latin typeface="Arial"/>
                <a:ea typeface="Arial"/>
                <a:cs typeface="Arial"/>
                <a:sym typeface="Arial"/>
              </a:rPr>
              <a:t>XQuang ngực thẳng,</a:t>
            </a:r>
            <a:r>
              <a:rPr lang="en-US" sz="2200">
                <a:latin typeface="Arial"/>
                <a:ea typeface="Arial"/>
                <a:cs typeface="Arial"/>
                <a:sym typeface="Arial"/>
              </a:rPr>
              <a:t> </a:t>
            </a:r>
            <a:r>
              <a:rPr b="0" i="0" lang="en-US" sz="2200">
                <a:solidFill>
                  <a:srgbClr val="000000"/>
                </a:solidFill>
                <a:latin typeface="Arial"/>
                <a:ea typeface="Arial"/>
                <a:cs typeface="Arial"/>
                <a:sym typeface="Arial"/>
              </a:rPr>
              <a:t>Siêu âm tim</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Siêu âm doppler động mạch thận</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Siêu âm bụng</a:t>
            </a:r>
            <a:r>
              <a:rPr lang="en-US" sz="2200">
                <a:latin typeface="Arial"/>
                <a:ea typeface="Arial"/>
                <a:cs typeface="Arial"/>
                <a:sym typeface="Arial"/>
              </a:rPr>
              <a:t>, </a:t>
            </a:r>
            <a:r>
              <a:rPr b="0" i="0" lang="en-US" sz="2200">
                <a:solidFill>
                  <a:srgbClr val="000000"/>
                </a:solidFill>
                <a:latin typeface="Arial"/>
                <a:ea typeface="Arial"/>
                <a:cs typeface="Arial"/>
                <a:sym typeface="Arial"/>
              </a:rPr>
              <a:t>BUN, Creatinine máu</a:t>
            </a:r>
            <a:r>
              <a:rPr lang="en-US" sz="2200">
                <a:latin typeface="Arial"/>
                <a:ea typeface="Arial"/>
                <a:cs typeface="Arial"/>
                <a:sym typeface="Arial"/>
              </a:rPr>
              <a:t>, </a:t>
            </a:r>
            <a:r>
              <a:rPr b="0" i="0" lang="en-US" sz="2200">
                <a:solidFill>
                  <a:srgbClr val="000000"/>
                </a:solidFill>
                <a:latin typeface="Arial"/>
                <a:ea typeface="Arial"/>
                <a:cs typeface="Arial"/>
                <a:sym typeface="Arial"/>
              </a:rPr>
              <a:t>TPTNT</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Soi đáy mắt</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Bilan lipid máu</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Đường huyết đói</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Acid Uric máu</a:t>
            </a:r>
            <a:endParaRPr sz="2200">
              <a:latin typeface="Arial"/>
              <a:ea typeface="Arial"/>
              <a:cs typeface="Arial"/>
              <a:sym typeface="Arial"/>
            </a:endParaRPr>
          </a:p>
          <a:p>
            <a:pPr indent="-342900" lvl="0" marL="342900" marR="0" rtl="0" algn="l">
              <a:lnSpc>
                <a:spcPct val="107000"/>
              </a:lnSpc>
              <a:spcBef>
                <a:spcPts val="0"/>
              </a:spcBef>
              <a:spcAft>
                <a:spcPts val="0"/>
              </a:spcAft>
              <a:buClr>
                <a:srgbClr val="000000"/>
              </a:buClr>
              <a:buSzPts val="2200"/>
              <a:buFont typeface="Times New Roman"/>
              <a:buChar char="-"/>
            </a:pPr>
            <a:r>
              <a:rPr b="0" i="0" lang="en-US" sz="2200">
                <a:solidFill>
                  <a:srgbClr val="000000"/>
                </a:solidFill>
                <a:latin typeface="Arial"/>
                <a:ea typeface="Arial"/>
                <a:cs typeface="Arial"/>
                <a:sym typeface="Arial"/>
              </a:rPr>
              <a:t>fT3, fT4, TSH</a:t>
            </a:r>
            <a:endParaRPr sz="2200">
              <a:latin typeface="Arial"/>
              <a:ea typeface="Arial"/>
              <a:cs typeface="Arial"/>
              <a:sym typeface="Arial"/>
            </a:endParaRPr>
          </a:p>
        </p:txBody>
      </p:sp>
      <p:sp>
        <p:nvSpPr>
          <p:cNvPr id="260" name="Google Shape;26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 ĐỀ NGHỊ CẬN LÂM SÀNG</a:t>
            </a:r>
            <a:endParaRPr/>
          </a:p>
        </p:txBody>
      </p:sp>
      <p:sp>
        <p:nvSpPr>
          <p:cNvPr id="266" name="Google Shape;266;p24"/>
          <p:cNvSpPr txBox="1"/>
          <p:nvPr>
            <p:ph idx="1" type="body"/>
          </p:nvPr>
        </p:nvSpPr>
        <p:spPr>
          <a:xfrm>
            <a:off x="648630" y="1554414"/>
            <a:ext cx="10515600" cy="4351338"/>
          </a:xfrm>
          <a:prstGeom prst="rect">
            <a:avLst/>
          </a:prstGeom>
          <a:noFill/>
          <a:ln>
            <a:noFill/>
          </a:ln>
        </p:spPr>
        <p:txBody>
          <a:bodyPr anchorCtr="0" anchor="t" bIns="45700" lIns="91425" spcFirstLastPara="1" rIns="91425" wrap="square" tIns="45700">
            <a:noAutofit/>
          </a:bodyPr>
          <a:lstStyle/>
          <a:p>
            <a:pPr indent="0" lvl="1" marL="346075" marR="0" rtl="0" algn="l">
              <a:lnSpc>
                <a:spcPct val="107000"/>
              </a:lnSpc>
              <a:spcBef>
                <a:spcPts val="0"/>
              </a:spcBef>
              <a:spcAft>
                <a:spcPts val="0"/>
              </a:spcAft>
              <a:buClr>
                <a:schemeClr val="dk1"/>
              </a:buClr>
              <a:buSzPts val="2200"/>
              <a:buNone/>
            </a:pPr>
            <a:r>
              <a:rPr b="1" lang="en-US" sz="2200"/>
              <a:t>Cận lâm sàng thường quy:</a:t>
            </a:r>
            <a:endParaRPr/>
          </a:p>
          <a:p>
            <a:pPr indent="0" lvl="1" marL="346075" marR="0" rtl="0" algn="l">
              <a:lnSpc>
                <a:spcPct val="107000"/>
              </a:lnSpc>
              <a:spcBef>
                <a:spcPts val="0"/>
              </a:spcBef>
              <a:spcAft>
                <a:spcPts val="0"/>
              </a:spcAft>
              <a:buClr>
                <a:schemeClr val="dk1"/>
              </a:buClr>
              <a:buSzPts val="2200"/>
              <a:buNone/>
            </a:pPr>
            <a:r>
              <a:rPr b="1" lang="en-US" sz="2200"/>
              <a:t>-	</a:t>
            </a:r>
            <a:r>
              <a:rPr lang="en-US" sz="2200"/>
              <a:t>Ion đồ</a:t>
            </a:r>
            <a:endParaRPr/>
          </a:p>
          <a:p>
            <a:pPr indent="0" lvl="1" marL="346075" marR="0" rtl="0" algn="l">
              <a:lnSpc>
                <a:spcPct val="107000"/>
              </a:lnSpc>
              <a:spcBef>
                <a:spcPts val="0"/>
              </a:spcBef>
              <a:spcAft>
                <a:spcPts val="0"/>
              </a:spcAft>
              <a:buClr>
                <a:schemeClr val="dk1"/>
              </a:buClr>
              <a:buSzPts val="2200"/>
              <a:buNone/>
            </a:pPr>
            <a:r>
              <a:rPr lang="en-US" sz="2200"/>
              <a:t>-	AST, ALT</a:t>
            </a:r>
            <a:endParaRPr/>
          </a:p>
          <a:p>
            <a:pPr indent="0" lvl="1" marL="346075" marR="0" rtl="0" algn="l">
              <a:lnSpc>
                <a:spcPct val="107000"/>
              </a:lnSpc>
              <a:spcBef>
                <a:spcPts val="0"/>
              </a:spcBef>
              <a:spcAft>
                <a:spcPts val="0"/>
              </a:spcAft>
              <a:buClr>
                <a:schemeClr val="dk1"/>
              </a:buClr>
              <a:buSzPts val="2200"/>
              <a:buNone/>
            </a:pPr>
            <a:r>
              <a:rPr lang="en-US" sz="2200"/>
              <a:t>-	Bilirubin TP/TT</a:t>
            </a:r>
            <a:endParaRPr/>
          </a:p>
        </p:txBody>
      </p:sp>
      <p:sp>
        <p:nvSpPr>
          <p:cNvPr id="267" name="Google Shape;26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XII. KẾT QUẢ CẬN LÂM SÀNG</a:t>
            </a:r>
            <a:endParaRPr/>
          </a:p>
        </p:txBody>
      </p:sp>
      <p:sp>
        <p:nvSpPr>
          <p:cNvPr id="273" name="Google Shape;27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280" name="Google Shape;280;p26"/>
          <p:cNvGraphicFramePr/>
          <p:nvPr/>
        </p:nvGraphicFramePr>
        <p:xfrm>
          <a:off x="493628" y="334536"/>
          <a:ext cx="3000000" cy="3000000"/>
        </p:xfrm>
        <a:graphic>
          <a:graphicData uri="http://schemas.openxmlformats.org/drawingml/2006/table">
            <a:tbl>
              <a:tblPr bandCol="1" bandRow="1" firstCol="1" firstRow="1" lastCol="1" lastRow="1">
                <a:noFill/>
                <a:tableStyleId>{03662614-C5BD-4675-B333-FFBC04DBDEE2}</a:tableStyleId>
              </a:tblPr>
              <a:tblGrid>
                <a:gridCol w="1845850"/>
                <a:gridCol w="1845850"/>
                <a:gridCol w="1845850"/>
                <a:gridCol w="2201300"/>
              </a:tblGrid>
              <a:tr h="572000">
                <a:tc>
                  <a:txBody>
                    <a:bodyPr/>
                    <a:lstStyle/>
                    <a:p>
                      <a:pPr indent="0" lvl="0" marL="0" marR="0" rtl="0" algn="ctr">
                        <a:lnSpc>
                          <a:spcPct val="107000"/>
                        </a:lnSpc>
                        <a:spcBef>
                          <a:spcPts val="0"/>
                        </a:spcBef>
                        <a:spcAft>
                          <a:spcPts val="0"/>
                        </a:spcAft>
                        <a:buNone/>
                      </a:pPr>
                      <a:r>
                        <a:rPr lang="en-US" sz="1600" u="none" cap="none" strike="noStrike">
                          <a:latin typeface="Calibri"/>
                          <a:ea typeface="Calibri"/>
                          <a:cs typeface="Calibri"/>
                          <a:sym typeface="Calibri"/>
                        </a:rPr>
                        <a:t>Tên xét nghiệm</a:t>
                      </a:r>
                      <a:endParaRPr sz="1200" u="none" cap="none" strike="noStrike">
                        <a:latin typeface="Calibri"/>
                        <a:ea typeface="Calibri"/>
                        <a:cs typeface="Calibri"/>
                        <a:sym typeface="Calibri"/>
                      </a:endParaRPr>
                    </a:p>
                  </a:txBody>
                  <a:tcPr marT="0" marB="0" marR="41975" marL="41975"/>
                </a:tc>
                <a:tc>
                  <a:txBody>
                    <a:bodyPr/>
                    <a:lstStyle/>
                    <a:p>
                      <a:pPr indent="0" lvl="0" marL="0" marR="0" rtl="0" algn="ctr">
                        <a:lnSpc>
                          <a:spcPct val="107000"/>
                        </a:lnSpc>
                        <a:spcBef>
                          <a:spcPts val="0"/>
                        </a:spcBef>
                        <a:spcAft>
                          <a:spcPts val="0"/>
                        </a:spcAft>
                        <a:buNone/>
                      </a:pPr>
                      <a:r>
                        <a:rPr lang="en-US" sz="1600" u="none" cap="none" strike="noStrike">
                          <a:latin typeface="Calibri"/>
                          <a:ea typeface="Calibri"/>
                          <a:cs typeface="Calibri"/>
                          <a:sym typeface="Calibri"/>
                        </a:rPr>
                        <a:t>Kết quả</a:t>
                      </a:r>
                      <a:endParaRPr sz="1200" u="none" cap="none" strike="noStrike">
                        <a:latin typeface="Calibri"/>
                        <a:ea typeface="Calibri"/>
                        <a:cs typeface="Calibri"/>
                        <a:sym typeface="Calibri"/>
                      </a:endParaRPr>
                    </a:p>
                  </a:txBody>
                  <a:tcPr marT="0" marB="0" marR="41975" marL="41975"/>
                </a:tc>
                <a:tc>
                  <a:txBody>
                    <a:bodyPr/>
                    <a:lstStyle/>
                    <a:p>
                      <a:pPr indent="0" lvl="0" marL="0" marR="0" rtl="0" algn="ctr">
                        <a:lnSpc>
                          <a:spcPct val="107000"/>
                        </a:lnSpc>
                        <a:spcBef>
                          <a:spcPts val="0"/>
                        </a:spcBef>
                        <a:spcAft>
                          <a:spcPts val="0"/>
                        </a:spcAft>
                        <a:buNone/>
                      </a:pPr>
                      <a:r>
                        <a:rPr lang="en-US" sz="1600" u="none" cap="none" strike="noStrike">
                          <a:latin typeface="Calibri"/>
                          <a:ea typeface="Calibri"/>
                          <a:cs typeface="Calibri"/>
                          <a:sym typeface="Calibri"/>
                        </a:rPr>
                        <a:t>Đơn vị</a:t>
                      </a:r>
                      <a:endParaRPr sz="1200" u="none" cap="none" strike="noStrike">
                        <a:latin typeface="Calibri"/>
                        <a:ea typeface="Calibri"/>
                        <a:cs typeface="Calibri"/>
                        <a:sym typeface="Calibri"/>
                      </a:endParaRPr>
                    </a:p>
                  </a:txBody>
                  <a:tcPr marT="0" marB="0" marR="41975" marL="41975"/>
                </a:tc>
                <a:tc>
                  <a:txBody>
                    <a:bodyPr/>
                    <a:lstStyle/>
                    <a:p>
                      <a:pPr indent="0" lvl="0" marL="0" marR="0" rtl="0" algn="ctr">
                        <a:lnSpc>
                          <a:spcPct val="107000"/>
                        </a:lnSpc>
                        <a:spcBef>
                          <a:spcPts val="0"/>
                        </a:spcBef>
                        <a:spcAft>
                          <a:spcPts val="0"/>
                        </a:spcAft>
                        <a:buNone/>
                      </a:pPr>
                      <a:r>
                        <a:rPr lang="en-US" sz="1600" u="none" cap="none" strike="noStrike">
                          <a:latin typeface="Calibri"/>
                          <a:ea typeface="Calibri"/>
                          <a:cs typeface="Calibri"/>
                          <a:sym typeface="Calibri"/>
                        </a:rPr>
                        <a:t>Chỉ số bình thường</a:t>
                      </a:r>
                      <a:endParaRPr sz="1200" u="none" cap="none" strike="noStrike">
                        <a:latin typeface="Calibri"/>
                        <a:ea typeface="Calibri"/>
                        <a:cs typeface="Calibri"/>
                        <a:sym typeface="Calibri"/>
                      </a:endParaRPr>
                    </a:p>
                  </a:txBody>
                  <a:tcPr marT="0" marB="0" marR="41975" marL="41975"/>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RBC</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5.24 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T/L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3,8 – 5,5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HGB</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167</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120 – 170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HCT</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53.3</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34 – 50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MCV</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101.8</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fL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78 - 100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MCH</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31.9 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pg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24 - 33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MCHC</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313</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315 - 355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CHCM</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313 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310 - 360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WBC</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9.49 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4 - 11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%NEU</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59.5 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45 - 75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NEU</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5.65 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1,8 – 8,25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%LYM</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25.9 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20 - 40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LYM</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2.46 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0,8 – 4,4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%MONO</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9.0</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4 - 10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MONO</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0.85 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0,16 – 1,1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%EOS</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3.3 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2 - 8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EOS</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0.32 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0,08 – 0,88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%BASO</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0.5 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0 - 2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BASO</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0,04 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 – 0,22 </a:t>
                      </a:r>
                      <a:endParaRPr b="0" sz="1100" u="none" cap="none" strike="noStrike">
                        <a:latin typeface="Calibri"/>
                        <a:ea typeface="Calibri"/>
                        <a:cs typeface="Calibri"/>
                        <a:sym typeface="Calibri"/>
                      </a:endParaRPr>
                    </a:p>
                  </a:txBody>
                  <a:tcPr marT="0" marB="0" marR="0" marL="0"/>
                </a:tc>
              </a:tr>
              <a:tr h="2648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%LUC</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1.8 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0 - 4 </a:t>
                      </a:r>
                      <a:endParaRPr b="0" sz="1100" u="none" cap="none" strike="noStrike">
                        <a:latin typeface="Calibri"/>
                        <a:ea typeface="Calibri"/>
                        <a:cs typeface="Calibri"/>
                        <a:sym typeface="Calibri"/>
                      </a:endParaRPr>
                    </a:p>
                  </a:txBody>
                  <a:tcPr marT="0" marB="0" marR="0" marL="0"/>
                </a:tc>
              </a:tr>
              <a:tr h="258775">
                <a:tc>
                  <a:txBody>
                    <a:bodyPr/>
                    <a:lstStyle/>
                    <a:p>
                      <a:pPr indent="0" lvl="0" marL="457200" marR="0" rtl="0" algn="l">
                        <a:lnSpc>
                          <a:spcPct val="107000"/>
                        </a:lnSpc>
                        <a:spcBef>
                          <a:spcPts val="0"/>
                        </a:spcBef>
                        <a:spcAft>
                          <a:spcPts val="0"/>
                        </a:spcAft>
                        <a:buNone/>
                      </a:pPr>
                      <a:r>
                        <a:rPr b="1" lang="en-US" sz="1300" u="none" cap="none" strike="noStrike">
                          <a:latin typeface="Times New Roman"/>
                          <a:ea typeface="Times New Roman"/>
                          <a:cs typeface="Times New Roman"/>
                          <a:sym typeface="Times New Roman"/>
                        </a:rPr>
                        <a:t>PLT</a:t>
                      </a:r>
                      <a:r>
                        <a:rPr lang="en-US" sz="1300" u="none" cap="none" strike="noStrike">
                          <a:latin typeface="Times New Roman"/>
                          <a:ea typeface="Times New Roman"/>
                          <a:cs typeface="Times New Roman"/>
                          <a:sym typeface="Times New Roman"/>
                        </a:rPr>
                        <a:t>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172 </a:t>
                      </a:r>
                      <a:endParaRPr b="0"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lang="en-US" sz="1300" u="none" cap="none" strike="noStrike">
                          <a:latin typeface="Times New Roman"/>
                          <a:ea typeface="Times New Roman"/>
                          <a:cs typeface="Times New Roman"/>
                          <a:sym typeface="Times New Roman"/>
                        </a:rPr>
                        <a:t>G/L </a:t>
                      </a:r>
                      <a:endParaRPr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200 - 400 </a:t>
                      </a:r>
                      <a:endParaRPr b="0" sz="1100" u="none" cap="none" strike="noStrike">
                        <a:latin typeface="Calibri"/>
                        <a:ea typeface="Calibri"/>
                        <a:cs typeface="Calibri"/>
                        <a:sym typeface="Calibri"/>
                      </a:endParaRPr>
                    </a:p>
                  </a:txBody>
                  <a:tcPr marT="0" marB="0" marR="0" marL="0"/>
                </a:tc>
              </a:tr>
              <a:tr h="258775">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MPV </a:t>
                      </a:r>
                      <a:endParaRPr b="0"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9.6 </a:t>
                      </a:r>
                      <a:endParaRPr b="0"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fL </a:t>
                      </a:r>
                      <a:endParaRPr b="0" sz="1100" u="none" cap="none" strike="noStrike">
                        <a:latin typeface="Calibri"/>
                        <a:ea typeface="Calibri"/>
                        <a:cs typeface="Calibri"/>
                        <a:sym typeface="Calibri"/>
                      </a:endParaRPr>
                    </a:p>
                  </a:txBody>
                  <a:tcPr marT="0" marB="0" marR="0" marL="0"/>
                </a:tc>
                <a:tc>
                  <a:txBody>
                    <a:bodyPr/>
                    <a:lstStyle/>
                    <a:p>
                      <a:pPr indent="0" lvl="0" marL="457200" marR="0" rtl="0" algn="l">
                        <a:lnSpc>
                          <a:spcPct val="107000"/>
                        </a:lnSpc>
                        <a:spcBef>
                          <a:spcPts val="0"/>
                        </a:spcBef>
                        <a:spcAft>
                          <a:spcPts val="0"/>
                        </a:spcAft>
                        <a:buNone/>
                      </a:pPr>
                      <a:r>
                        <a:rPr b="0" lang="en-US" sz="1300" u="none" cap="none" strike="noStrike">
                          <a:latin typeface="Times New Roman"/>
                          <a:ea typeface="Times New Roman"/>
                          <a:cs typeface="Times New Roman"/>
                          <a:sym typeface="Times New Roman"/>
                        </a:rPr>
                        <a:t>7 - 12 </a:t>
                      </a:r>
                      <a:endParaRPr b="0" sz="1100" u="none" cap="none" strike="noStrike">
                        <a:latin typeface="Calibri"/>
                        <a:ea typeface="Calibri"/>
                        <a:cs typeface="Calibri"/>
                        <a:sym typeface="Calibri"/>
                      </a:endParaRPr>
                    </a:p>
                  </a:txBody>
                  <a:tcPr marT="0" marB="0" marR="0" marL="0"/>
                </a:tc>
              </a:tr>
            </a:tbl>
          </a:graphicData>
        </a:graphic>
      </p:graphicFrame>
      <p:sp>
        <p:nvSpPr>
          <p:cNvPr id="281" name="Google Shape;281;p26"/>
          <p:cNvSpPr txBox="1"/>
          <p:nvPr/>
        </p:nvSpPr>
        <p:spPr>
          <a:xfrm>
            <a:off x="8232500" y="334536"/>
            <a:ext cx="2971800" cy="1754326"/>
          </a:xfrm>
          <a:prstGeom prst="rect">
            <a:avLst/>
          </a:prstGeom>
          <a:noFill/>
          <a:ln>
            <a:noFill/>
          </a:ln>
        </p:spPr>
        <p:txBody>
          <a:bodyPr anchorCtr="0" anchor="t" bIns="45700" lIns="91425" spcFirstLastPara="1" rIns="91425" wrap="square" tIns="45700">
            <a:spAutoFit/>
          </a:bodyPr>
          <a:lstStyle/>
          <a:p>
            <a:pPr indent="-285750" lvl="0" marL="285750" marR="0" rtl="0" algn="just">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Dòng hồng cầu: trong giới hạn bình thường</a:t>
            </a:r>
            <a:endParaRPr b="0" i="0" sz="1800" u="none" cap="none" strike="noStrike">
              <a:solidFill>
                <a:schemeClr val="dk1"/>
              </a:solidFill>
              <a:latin typeface="Arial"/>
              <a:ea typeface="Arial"/>
              <a:cs typeface="Arial"/>
              <a:sym typeface="Arial"/>
            </a:endParaRPr>
          </a:p>
          <a:p>
            <a:pPr indent="-285750" lvl="0" marL="285750" marR="0" rtl="0" algn="just">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Dòng tiểu cầu: trong giới hạn bình thường</a:t>
            </a:r>
            <a:endParaRPr b="0" i="0" sz="1800" u="none" cap="none" strike="noStrike">
              <a:solidFill>
                <a:schemeClr val="dk1"/>
              </a:solidFill>
              <a:latin typeface="Arial"/>
              <a:ea typeface="Arial"/>
              <a:cs typeface="Arial"/>
              <a:sym typeface="Arial"/>
            </a:endParaRPr>
          </a:p>
          <a:p>
            <a:pPr indent="-285750" lvl="0" marL="285750" marR="0" rtl="0" algn="just">
              <a:spcBef>
                <a:spcPts val="0"/>
              </a:spcBef>
              <a:spcAft>
                <a:spcPts val="0"/>
              </a:spcAft>
              <a:buClr>
                <a:schemeClr val="dk1"/>
              </a:buClr>
              <a:buSzPts val="1800"/>
              <a:buFont typeface="Arial"/>
              <a:buChar char="-"/>
            </a:pPr>
            <a:r>
              <a:rPr b="0" i="0" lang="en-US" sz="1800" u="none" cap="none" strike="noStrike">
                <a:solidFill>
                  <a:schemeClr val="dk1"/>
                </a:solidFill>
                <a:latin typeface="Arial"/>
                <a:ea typeface="Arial"/>
                <a:cs typeface="Arial"/>
                <a:sym typeface="Arial"/>
              </a:rPr>
              <a:t>Dòng bạch cầu: trong giới hạn bình thường</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graphicFrame>
        <p:nvGraphicFramePr>
          <p:cNvPr id="287" name="Google Shape;287;p27"/>
          <p:cNvGraphicFramePr/>
          <p:nvPr/>
        </p:nvGraphicFramePr>
        <p:xfrm>
          <a:off x="804746" y="866620"/>
          <a:ext cx="3000000" cy="3000000"/>
        </p:xfrm>
        <a:graphic>
          <a:graphicData uri="http://schemas.openxmlformats.org/drawingml/2006/table">
            <a:tbl>
              <a:tblPr bandRow="1" firstRow="1">
                <a:noFill/>
                <a:tableStyleId>{5AA7CF20-3F43-48DA-BF7F-B4929735E4C2}</a:tableStyleId>
              </a:tblPr>
              <a:tblGrid>
                <a:gridCol w="1649925"/>
                <a:gridCol w="1649925"/>
                <a:gridCol w="1649925"/>
                <a:gridCol w="1649925"/>
              </a:tblGrid>
              <a:tr h="539500">
                <a:tc>
                  <a:txBody>
                    <a:bodyPr/>
                    <a:lstStyle/>
                    <a:p>
                      <a:pPr indent="0" lvl="0" marL="0" marR="0" rtl="0" algn="ctr">
                        <a:lnSpc>
                          <a:spcPct val="107000"/>
                        </a:lnSpc>
                        <a:spcBef>
                          <a:spcPts val="0"/>
                        </a:spcBef>
                        <a:spcAft>
                          <a:spcPts val="0"/>
                        </a:spcAft>
                        <a:buNone/>
                      </a:pPr>
                      <a:r>
                        <a:rPr lang="en-US" sz="1800" u="none" cap="none" strike="noStrike">
                          <a:latin typeface="Calibri"/>
                          <a:ea typeface="Calibri"/>
                          <a:cs typeface="Calibri"/>
                          <a:sym typeface="Calibri"/>
                        </a:rPr>
                        <a:t>Tên xét nghiệm</a:t>
                      </a:r>
                      <a:endParaRPr sz="1800" u="none" cap="none" strike="noStrike">
                        <a:latin typeface="Calibri"/>
                        <a:ea typeface="Calibri"/>
                        <a:cs typeface="Calibri"/>
                        <a:sym typeface="Calibri"/>
                      </a:endParaRPr>
                    </a:p>
                  </a:txBody>
                  <a:tcPr marT="0" marB="0" marR="41975" marL="41975" anchor="ctr"/>
                </a:tc>
                <a:tc>
                  <a:txBody>
                    <a:bodyPr/>
                    <a:lstStyle/>
                    <a:p>
                      <a:pPr indent="0" lvl="0" marL="0" marR="0" rtl="0" algn="ctr">
                        <a:lnSpc>
                          <a:spcPct val="107000"/>
                        </a:lnSpc>
                        <a:spcBef>
                          <a:spcPts val="0"/>
                        </a:spcBef>
                        <a:spcAft>
                          <a:spcPts val="0"/>
                        </a:spcAft>
                        <a:buNone/>
                      </a:pPr>
                      <a:r>
                        <a:rPr lang="en-US" sz="1800" u="none" cap="none" strike="noStrike">
                          <a:latin typeface="Calibri"/>
                          <a:ea typeface="Calibri"/>
                          <a:cs typeface="Calibri"/>
                          <a:sym typeface="Calibri"/>
                        </a:rPr>
                        <a:t>Kết quả</a:t>
                      </a:r>
                      <a:endParaRPr sz="1800" u="none" cap="none" strike="noStrike">
                        <a:latin typeface="Calibri"/>
                        <a:ea typeface="Calibri"/>
                        <a:cs typeface="Calibri"/>
                        <a:sym typeface="Calibri"/>
                      </a:endParaRPr>
                    </a:p>
                  </a:txBody>
                  <a:tcPr marT="0" marB="0" marR="41975" marL="41975" anchor="ctr"/>
                </a:tc>
                <a:tc>
                  <a:txBody>
                    <a:bodyPr/>
                    <a:lstStyle/>
                    <a:p>
                      <a:pPr indent="0" lvl="0" marL="0" marR="0" rtl="0" algn="ctr">
                        <a:lnSpc>
                          <a:spcPct val="107000"/>
                        </a:lnSpc>
                        <a:spcBef>
                          <a:spcPts val="0"/>
                        </a:spcBef>
                        <a:spcAft>
                          <a:spcPts val="0"/>
                        </a:spcAft>
                        <a:buNone/>
                      </a:pPr>
                      <a:r>
                        <a:rPr lang="en-US" sz="1800" u="none" cap="none" strike="noStrike">
                          <a:latin typeface="Calibri"/>
                          <a:ea typeface="Calibri"/>
                          <a:cs typeface="Calibri"/>
                          <a:sym typeface="Calibri"/>
                        </a:rPr>
                        <a:t>Đơn vị</a:t>
                      </a:r>
                      <a:endParaRPr sz="1800" u="none" cap="none" strike="noStrike">
                        <a:latin typeface="Calibri"/>
                        <a:ea typeface="Calibri"/>
                        <a:cs typeface="Calibri"/>
                        <a:sym typeface="Calibri"/>
                      </a:endParaRPr>
                    </a:p>
                  </a:txBody>
                  <a:tcPr marT="0" marB="0" marR="41975" marL="41975" anchor="ctr"/>
                </a:tc>
                <a:tc>
                  <a:txBody>
                    <a:bodyPr/>
                    <a:lstStyle/>
                    <a:p>
                      <a:pPr indent="0" lvl="0" marL="0" marR="0" rtl="0" algn="ctr">
                        <a:lnSpc>
                          <a:spcPct val="107000"/>
                        </a:lnSpc>
                        <a:spcBef>
                          <a:spcPts val="0"/>
                        </a:spcBef>
                        <a:spcAft>
                          <a:spcPts val="0"/>
                        </a:spcAft>
                        <a:buNone/>
                      </a:pPr>
                      <a:r>
                        <a:rPr lang="en-US" sz="1800" u="none" cap="none" strike="noStrike">
                          <a:latin typeface="Calibri"/>
                          <a:ea typeface="Calibri"/>
                          <a:cs typeface="Calibri"/>
                          <a:sym typeface="Calibri"/>
                        </a:rPr>
                        <a:t>Chỉ số bình thường</a:t>
                      </a:r>
                      <a:endParaRPr sz="1800" u="none" cap="none" strike="noStrike">
                        <a:latin typeface="Calibri"/>
                        <a:ea typeface="Calibri"/>
                        <a:cs typeface="Calibri"/>
                        <a:sym typeface="Calibri"/>
                      </a:endParaRPr>
                    </a:p>
                  </a:txBody>
                  <a:tcPr marT="0" marB="0" marR="41975" marL="41975" anchor="ctr"/>
                </a:tc>
              </a:tr>
              <a:tr h="539500">
                <a:tc>
                  <a:txBody>
                    <a:bodyPr/>
                    <a:lstStyle/>
                    <a:p>
                      <a:pPr indent="0" lvl="0" marL="457200" marR="0" rtl="0" algn="l">
                        <a:lnSpc>
                          <a:spcPct val="107000"/>
                        </a:lnSpc>
                        <a:spcBef>
                          <a:spcPts val="0"/>
                        </a:spcBef>
                        <a:spcAft>
                          <a:spcPts val="0"/>
                        </a:spcAft>
                        <a:buNone/>
                      </a:pPr>
                      <a:r>
                        <a:rPr b="1" lang="en-US" sz="1800" u="none" cap="none" strike="noStrike">
                          <a:latin typeface="Times New Roman"/>
                          <a:ea typeface="Times New Roman"/>
                          <a:cs typeface="Times New Roman"/>
                          <a:sym typeface="Times New Roman"/>
                        </a:rPr>
                        <a:t>PT</a:t>
                      </a: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10.6 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giây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10 - 13 </a:t>
                      </a:r>
                      <a:endParaRPr sz="1800" u="none" cap="none" strike="noStrike">
                        <a:latin typeface="Calibri"/>
                        <a:ea typeface="Calibri"/>
                        <a:cs typeface="Calibri"/>
                        <a:sym typeface="Calibri"/>
                      </a:endParaRPr>
                    </a:p>
                  </a:txBody>
                  <a:tcPr marT="0" marB="0" marR="0" marL="0" anchor="ctr"/>
                </a:tc>
              </a:tr>
              <a:tr h="539500">
                <a:tc>
                  <a:txBody>
                    <a:bodyPr/>
                    <a:lstStyle/>
                    <a:p>
                      <a:pPr indent="0" lvl="0" marL="457200" marR="0" rtl="0" algn="l">
                        <a:lnSpc>
                          <a:spcPct val="107000"/>
                        </a:lnSpc>
                        <a:spcBef>
                          <a:spcPts val="0"/>
                        </a:spcBef>
                        <a:spcAft>
                          <a:spcPts val="0"/>
                        </a:spcAft>
                        <a:buNone/>
                      </a:pPr>
                      <a:r>
                        <a:rPr b="1" lang="en-US" sz="1800" u="none" cap="none" strike="noStrike">
                          <a:latin typeface="Times New Roman"/>
                          <a:ea typeface="Times New Roman"/>
                          <a:cs typeface="Times New Roman"/>
                          <a:sym typeface="Times New Roman"/>
                        </a:rPr>
                        <a:t>INR</a:t>
                      </a: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0.96 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1 – 1,2 </a:t>
                      </a:r>
                      <a:endParaRPr sz="1800" u="none" cap="none" strike="noStrike">
                        <a:latin typeface="Calibri"/>
                        <a:ea typeface="Calibri"/>
                        <a:cs typeface="Calibri"/>
                        <a:sym typeface="Calibri"/>
                      </a:endParaRPr>
                    </a:p>
                  </a:txBody>
                  <a:tcPr marT="0" marB="0" marR="0" marL="0" anchor="ctr"/>
                </a:tc>
              </a:tr>
              <a:tr h="539500">
                <a:tc>
                  <a:txBody>
                    <a:bodyPr/>
                    <a:lstStyle/>
                    <a:p>
                      <a:pPr indent="0" lvl="0" marL="457200" marR="0" rtl="0" algn="l">
                        <a:lnSpc>
                          <a:spcPct val="107000"/>
                        </a:lnSpc>
                        <a:spcBef>
                          <a:spcPts val="0"/>
                        </a:spcBef>
                        <a:spcAft>
                          <a:spcPts val="0"/>
                        </a:spcAft>
                        <a:buNone/>
                      </a:pPr>
                      <a:r>
                        <a:rPr b="1" lang="en-US" sz="1800" u="none" cap="none" strike="noStrike">
                          <a:latin typeface="Times New Roman"/>
                          <a:ea typeface="Times New Roman"/>
                          <a:cs typeface="Times New Roman"/>
                          <a:sym typeface="Times New Roman"/>
                        </a:rPr>
                        <a:t>FIB</a:t>
                      </a: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3,37 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2 - 4 </a:t>
                      </a:r>
                      <a:endParaRPr sz="1800" u="none" cap="none" strike="noStrike">
                        <a:latin typeface="Calibri"/>
                        <a:ea typeface="Calibri"/>
                        <a:cs typeface="Calibri"/>
                        <a:sym typeface="Calibri"/>
                      </a:endParaRPr>
                    </a:p>
                  </a:txBody>
                  <a:tcPr marT="0" marB="0" marR="0" marL="0" anchor="ctr"/>
                </a:tc>
              </a:tr>
              <a:tr h="539500">
                <a:tc>
                  <a:txBody>
                    <a:bodyPr/>
                    <a:lstStyle/>
                    <a:p>
                      <a:pPr indent="0" lvl="0" marL="457200" marR="0" rtl="0" algn="l">
                        <a:lnSpc>
                          <a:spcPct val="107000"/>
                        </a:lnSpc>
                        <a:spcBef>
                          <a:spcPts val="0"/>
                        </a:spcBef>
                        <a:spcAft>
                          <a:spcPts val="0"/>
                        </a:spcAft>
                        <a:buNone/>
                      </a:pPr>
                      <a:r>
                        <a:rPr b="1" lang="en-US" sz="1800" u="none" cap="none" strike="noStrike">
                          <a:latin typeface="Times New Roman"/>
                          <a:ea typeface="Times New Roman"/>
                          <a:cs typeface="Times New Roman"/>
                          <a:sym typeface="Times New Roman"/>
                        </a:rPr>
                        <a:t>APTT</a:t>
                      </a: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31.8 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giây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26 - 37 </a:t>
                      </a:r>
                      <a:endParaRPr sz="1800" u="none" cap="none" strike="noStrike">
                        <a:latin typeface="Calibri"/>
                        <a:ea typeface="Calibri"/>
                        <a:cs typeface="Calibri"/>
                        <a:sym typeface="Calibri"/>
                      </a:endParaRPr>
                    </a:p>
                  </a:txBody>
                  <a:tcPr marT="0" marB="0" marR="0" marL="0" anchor="ctr"/>
                </a:tc>
              </a:tr>
              <a:tr h="539500">
                <a:tc>
                  <a:txBody>
                    <a:bodyPr/>
                    <a:lstStyle/>
                    <a:p>
                      <a:pPr indent="0" lvl="0" marL="457200" marR="0" rtl="0" algn="l">
                        <a:lnSpc>
                          <a:spcPct val="107000"/>
                        </a:lnSpc>
                        <a:spcBef>
                          <a:spcPts val="0"/>
                        </a:spcBef>
                        <a:spcAft>
                          <a:spcPts val="0"/>
                        </a:spcAft>
                        <a:buNone/>
                      </a:pPr>
                      <a:r>
                        <a:rPr b="1" lang="en-US" sz="1800" u="none" cap="none" strike="noStrike">
                          <a:latin typeface="Times New Roman"/>
                          <a:ea typeface="Times New Roman"/>
                          <a:cs typeface="Times New Roman"/>
                          <a:sym typeface="Times New Roman"/>
                        </a:rPr>
                        <a:t>rAPTT</a:t>
                      </a: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1,09 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 </a:t>
                      </a:r>
                      <a:endParaRPr sz="1800" u="none" cap="none" strike="noStrike">
                        <a:latin typeface="Calibri"/>
                        <a:ea typeface="Calibri"/>
                        <a:cs typeface="Calibri"/>
                        <a:sym typeface="Calibri"/>
                      </a:endParaRPr>
                    </a:p>
                  </a:txBody>
                  <a:tcPr marT="0" marB="0" marR="0" marL="0" anchor="ctr"/>
                </a:tc>
                <a:tc>
                  <a:txBody>
                    <a:bodyPr/>
                    <a:lstStyle/>
                    <a:p>
                      <a:pPr indent="0" lvl="0" marL="457200" marR="0" rtl="0" algn="l">
                        <a:lnSpc>
                          <a:spcPct val="107000"/>
                        </a:lnSpc>
                        <a:spcBef>
                          <a:spcPts val="0"/>
                        </a:spcBef>
                        <a:spcAft>
                          <a:spcPts val="0"/>
                        </a:spcAft>
                        <a:buNone/>
                      </a:pPr>
                      <a:r>
                        <a:rPr lang="en-US" sz="1800" u="none" cap="none" strike="noStrike">
                          <a:latin typeface="Times New Roman"/>
                          <a:ea typeface="Times New Roman"/>
                          <a:cs typeface="Times New Roman"/>
                          <a:sym typeface="Times New Roman"/>
                        </a:rPr>
                        <a:t>0,8 – 1,2 </a:t>
                      </a:r>
                      <a:endParaRPr sz="1800" u="none" cap="none" strike="noStrike">
                        <a:latin typeface="Calibri"/>
                        <a:ea typeface="Calibri"/>
                        <a:cs typeface="Calibri"/>
                        <a:sym typeface="Calibri"/>
                      </a:endParaRPr>
                    </a:p>
                  </a:txBody>
                  <a:tcPr marT="0" marB="0" marR="0" marL="0" anchor="ctr"/>
                </a:tc>
              </a:tr>
            </a:tbl>
          </a:graphicData>
        </a:graphic>
      </p:graphicFrame>
      <p:sp>
        <p:nvSpPr>
          <p:cNvPr id="288" name="Google Shape;28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9" name="Google Shape;289;p27"/>
          <p:cNvSpPr txBox="1"/>
          <p:nvPr/>
        </p:nvSpPr>
        <p:spPr>
          <a:xfrm>
            <a:off x="7853247" y="874596"/>
            <a:ext cx="3967046" cy="790537"/>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chemeClr val="dk1"/>
              </a:buClr>
              <a:buSzPts val="2200"/>
              <a:buFont typeface="Times New Roman"/>
              <a:buChar char="-"/>
            </a:pPr>
            <a:r>
              <a:rPr b="0" i="0" lang="en-US" sz="2200" u="none" cap="none" strike="noStrike">
                <a:solidFill>
                  <a:schemeClr val="dk1"/>
                </a:solidFill>
                <a:latin typeface="Arial"/>
                <a:ea typeface="Arial"/>
                <a:cs typeface="Arial"/>
                <a:sym typeface="Arial"/>
              </a:rPr>
              <a:t>Chức năng đông cầm máu trong giới hạn bình thường</a:t>
            </a:r>
            <a:endParaRPr b="0" i="0" sz="2200" u="none" cap="none" strike="noStrike">
              <a:solidFill>
                <a:schemeClr val="dk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8"/>
          <p:cNvSpPr txBox="1"/>
          <p:nvPr>
            <p:ph type="title"/>
          </p:nvPr>
        </p:nvSpPr>
        <p:spPr>
          <a:xfrm>
            <a:off x="481360" y="-35195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000"/>
              <a:buFont typeface="Arial"/>
              <a:buNone/>
            </a:pPr>
            <a:r>
              <a:rPr lang="en-US" sz="3000">
                <a:latin typeface="Arial"/>
                <a:ea typeface="Arial"/>
                <a:cs typeface="Arial"/>
                <a:sym typeface="Arial"/>
              </a:rPr>
              <a:t>X-quang ngực thẳng (1/5/2022)</a:t>
            </a:r>
            <a:endParaRPr/>
          </a:p>
        </p:txBody>
      </p:sp>
      <p:sp>
        <p:nvSpPr>
          <p:cNvPr id="296" name="Google Shape;29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97" name="Google Shape;297;p28"/>
          <p:cNvPicPr preferRelativeResize="0"/>
          <p:nvPr>
            <p:ph idx="1" type="body"/>
          </p:nvPr>
        </p:nvPicPr>
        <p:blipFill rotWithShape="1">
          <a:blip r:embed="rId3">
            <a:alphaModFix/>
          </a:blip>
          <a:srcRect b="0" l="0" r="0" t="0"/>
          <a:stretch/>
        </p:blipFill>
        <p:spPr>
          <a:xfrm>
            <a:off x="1829968" y="658984"/>
            <a:ext cx="8532064" cy="606249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9"/>
          <p:cNvSpPr txBox="1"/>
          <p:nvPr>
            <p:ph idx="1" type="body"/>
          </p:nvPr>
        </p:nvSpPr>
        <p:spPr>
          <a:xfrm>
            <a:off x="648629" y="541240"/>
            <a:ext cx="10515600" cy="5775519"/>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chemeClr val="dk1"/>
              </a:buClr>
              <a:buSzPct val="100000"/>
              <a:buChar char="•"/>
            </a:pPr>
            <a:r>
              <a:rPr lang="en-US"/>
              <a:t>Tư thế nằm, chụp tia trước sau</a:t>
            </a:r>
            <a:endParaRPr/>
          </a:p>
          <a:p>
            <a:pPr indent="-228600" lvl="0" marL="228600" rtl="0" algn="l">
              <a:lnSpc>
                <a:spcPct val="90000"/>
              </a:lnSpc>
              <a:spcBef>
                <a:spcPts val="1000"/>
              </a:spcBef>
              <a:spcAft>
                <a:spcPts val="0"/>
              </a:spcAft>
              <a:buClr>
                <a:schemeClr val="dk1"/>
              </a:buClr>
              <a:buSzPct val="100000"/>
              <a:buChar char="•"/>
            </a:pPr>
            <a:r>
              <a:rPr lang="en-US"/>
              <a:t>Cường độ tia vừa</a:t>
            </a:r>
            <a:endParaRPr/>
          </a:p>
          <a:p>
            <a:pPr indent="-228600" lvl="0" marL="228600" rtl="0" algn="l">
              <a:lnSpc>
                <a:spcPct val="90000"/>
              </a:lnSpc>
              <a:spcBef>
                <a:spcPts val="1000"/>
              </a:spcBef>
              <a:spcAft>
                <a:spcPts val="0"/>
              </a:spcAft>
              <a:buClr>
                <a:schemeClr val="dk1"/>
              </a:buClr>
              <a:buSzPct val="100000"/>
              <a:buChar char="•"/>
            </a:pPr>
            <a:r>
              <a:rPr lang="en-US"/>
              <a:t>Hít đủ sâu</a:t>
            </a:r>
            <a:endParaRPr/>
          </a:p>
          <a:p>
            <a:pPr indent="-228600" lvl="0" marL="228600" rtl="0" algn="l">
              <a:lnSpc>
                <a:spcPct val="90000"/>
              </a:lnSpc>
              <a:spcBef>
                <a:spcPts val="1000"/>
              </a:spcBef>
              <a:spcAft>
                <a:spcPts val="0"/>
              </a:spcAft>
              <a:buClr>
                <a:schemeClr val="dk1"/>
              </a:buClr>
              <a:buSzPct val="100000"/>
              <a:buChar char="•"/>
            </a:pPr>
            <a:r>
              <a:rPr lang="en-US"/>
              <a:t>Phim xoay phải </a:t>
            </a:r>
            <a:endParaRPr/>
          </a:p>
          <a:p>
            <a:pPr indent="-228600" lvl="0" marL="228600" rtl="0" algn="l">
              <a:lnSpc>
                <a:spcPct val="90000"/>
              </a:lnSpc>
              <a:spcBef>
                <a:spcPts val="1000"/>
              </a:spcBef>
              <a:spcAft>
                <a:spcPts val="0"/>
              </a:spcAft>
              <a:buClr>
                <a:schemeClr val="dk1"/>
              </a:buClr>
              <a:buSzPct val="100000"/>
              <a:buChar char="•"/>
            </a:pPr>
            <a:r>
              <a:rPr lang="en-US"/>
              <a:t>Không tràn khí dưới da, không gãy xương</a:t>
            </a:r>
            <a:endParaRPr/>
          </a:p>
          <a:p>
            <a:pPr indent="-228600" lvl="0" marL="228600" rtl="0" algn="l">
              <a:lnSpc>
                <a:spcPct val="90000"/>
              </a:lnSpc>
              <a:spcBef>
                <a:spcPts val="1000"/>
              </a:spcBef>
              <a:spcAft>
                <a:spcPts val="0"/>
              </a:spcAft>
              <a:buClr>
                <a:schemeClr val="dk1"/>
              </a:buClr>
              <a:buSzPct val="100000"/>
              <a:buChar char="•"/>
            </a:pPr>
            <a:r>
              <a:rPr lang="en-US"/>
              <a:t>Vòm hoành phải cao hơn vòm hoành trái 2 cm, không dẹt</a:t>
            </a:r>
            <a:endParaRPr/>
          </a:p>
          <a:p>
            <a:pPr indent="-228600" lvl="0" marL="228600" rtl="0" algn="l">
              <a:lnSpc>
                <a:spcPct val="90000"/>
              </a:lnSpc>
              <a:spcBef>
                <a:spcPts val="1000"/>
              </a:spcBef>
              <a:spcAft>
                <a:spcPts val="0"/>
              </a:spcAft>
              <a:buClr>
                <a:schemeClr val="dk1"/>
              </a:buClr>
              <a:buSzPct val="100000"/>
              <a:buChar char="•"/>
            </a:pPr>
            <a:r>
              <a:rPr lang="en-US"/>
              <a:t>Không mờ góc sườn hoành</a:t>
            </a:r>
            <a:endParaRPr/>
          </a:p>
          <a:p>
            <a:pPr indent="-228600" lvl="0" marL="228600" rtl="0" algn="l">
              <a:lnSpc>
                <a:spcPct val="90000"/>
              </a:lnSpc>
              <a:spcBef>
                <a:spcPts val="1000"/>
              </a:spcBef>
              <a:spcAft>
                <a:spcPts val="0"/>
              </a:spcAft>
              <a:buClr>
                <a:schemeClr val="dk1"/>
              </a:buClr>
              <a:buSzPct val="100000"/>
              <a:buChar char="•"/>
            </a:pPr>
            <a:r>
              <a:rPr lang="en-US"/>
              <a:t>Nhu mô phổi: Không phát hiện tổn thương nhu mô</a:t>
            </a:r>
            <a:endParaRPr/>
          </a:p>
          <a:p>
            <a:pPr indent="-228600" lvl="0" marL="228600" rtl="0" algn="l">
              <a:lnSpc>
                <a:spcPct val="90000"/>
              </a:lnSpc>
              <a:spcBef>
                <a:spcPts val="1000"/>
              </a:spcBef>
              <a:spcAft>
                <a:spcPts val="0"/>
              </a:spcAft>
              <a:buClr>
                <a:schemeClr val="dk1"/>
              </a:buClr>
              <a:buSzPct val="100000"/>
              <a:buChar char="•"/>
            </a:pPr>
            <a:r>
              <a:rPr lang="en-US"/>
              <a:t>Vị thế tim: levocardia</a:t>
            </a:r>
            <a:endParaRPr/>
          </a:p>
          <a:p>
            <a:pPr indent="-228600" lvl="0" marL="228600" rtl="0" algn="l">
              <a:lnSpc>
                <a:spcPct val="90000"/>
              </a:lnSpc>
              <a:spcBef>
                <a:spcPts val="1000"/>
              </a:spcBef>
              <a:spcAft>
                <a:spcPts val="0"/>
              </a:spcAft>
              <a:buClr>
                <a:schemeClr val="dk1"/>
              </a:buClr>
              <a:buSzPct val="100000"/>
              <a:buChar char="•"/>
            </a:pPr>
            <a:r>
              <a:rPr lang="en-US"/>
              <a:t>Chỉ số bóng tim lồng ngực &lt; 0,55 =&gt; Bóng tim không to</a:t>
            </a:r>
            <a:endParaRPr/>
          </a:p>
          <a:p>
            <a:pPr indent="-228600" lvl="0" marL="228600" rtl="0" algn="l">
              <a:lnSpc>
                <a:spcPct val="90000"/>
              </a:lnSpc>
              <a:spcBef>
                <a:spcPts val="1000"/>
              </a:spcBef>
              <a:spcAft>
                <a:spcPts val="0"/>
              </a:spcAft>
              <a:buClr>
                <a:schemeClr val="dk1"/>
              </a:buClr>
              <a:buSzPct val="100000"/>
              <a:buChar char="•"/>
            </a:pPr>
            <a:r>
              <a:rPr lang="en-US"/>
              <a:t>Không lớn thất T, nhĩ T</a:t>
            </a:r>
            <a:endParaRPr/>
          </a:p>
          <a:p>
            <a:pPr indent="-228600" lvl="0" marL="228600" rtl="0" algn="l">
              <a:lnSpc>
                <a:spcPct val="90000"/>
              </a:lnSpc>
              <a:spcBef>
                <a:spcPts val="1000"/>
              </a:spcBef>
              <a:spcAft>
                <a:spcPts val="0"/>
              </a:spcAft>
              <a:buClr>
                <a:schemeClr val="dk1"/>
              </a:buClr>
              <a:buSzPct val="100000"/>
              <a:buChar char="•"/>
            </a:pPr>
            <a:r>
              <a:rPr lang="en-US"/>
              <a:t>Không lớn cung động mạch phổi</a:t>
            </a:r>
            <a:endParaRPr/>
          </a:p>
          <a:p>
            <a:pPr indent="-228600" lvl="0" marL="228600" rtl="0" algn="l">
              <a:lnSpc>
                <a:spcPct val="90000"/>
              </a:lnSpc>
              <a:spcBef>
                <a:spcPts val="1000"/>
              </a:spcBef>
              <a:spcAft>
                <a:spcPts val="0"/>
              </a:spcAft>
              <a:buClr>
                <a:schemeClr val="dk1"/>
              </a:buClr>
              <a:buSzPct val="100000"/>
              <a:buChar char="•"/>
            </a:pPr>
            <a:r>
              <a:rPr lang="en-US"/>
              <a:t>Không lớn cung động mạch chủ</a:t>
            </a:r>
            <a:endParaRPr/>
          </a:p>
          <a:p>
            <a:pPr indent="-228600" lvl="0" marL="228600" rtl="0" algn="l">
              <a:lnSpc>
                <a:spcPct val="90000"/>
              </a:lnSpc>
              <a:spcBef>
                <a:spcPts val="1000"/>
              </a:spcBef>
              <a:spcAft>
                <a:spcPts val="0"/>
              </a:spcAft>
              <a:buClr>
                <a:schemeClr val="dk1"/>
              </a:buClr>
              <a:buSzPct val="100000"/>
              <a:buChar char="•"/>
            </a:pPr>
            <a:r>
              <a:rPr lang="en-US"/>
              <a:t>Không tăng tuần hoàn phổi</a:t>
            </a:r>
            <a:endParaRPr/>
          </a:p>
          <a:p>
            <a:pPr indent="-228600" lvl="0" marL="228600" rtl="0" algn="l">
              <a:lnSpc>
                <a:spcPct val="90000"/>
              </a:lnSpc>
              <a:spcBef>
                <a:spcPts val="1000"/>
              </a:spcBef>
              <a:spcAft>
                <a:spcPts val="0"/>
              </a:spcAft>
              <a:buClr>
                <a:schemeClr val="dk1"/>
              </a:buClr>
              <a:buSzPct val="100000"/>
              <a:buChar char="•"/>
            </a:pPr>
            <a:r>
              <a:rPr lang="en-US"/>
              <a:t>Kết luận: XQuang ngực thẳng chưa ghi nhận bất thường</a:t>
            </a:r>
            <a:endParaRPr/>
          </a:p>
          <a:p>
            <a:pPr indent="-77470" lvl="0" marL="228600" rtl="0" algn="l">
              <a:lnSpc>
                <a:spcPct val="90000"/>
              </a:lnSpc>
              <a:spcBef>
                <a:spcPts val="1000"/>
              </a:spcBef>
              <a:spcAft>
                <a:spcPts val="0"/>
              </a:spcAft>
              <a:buClr>
                <a:schemeClr val="dk1"/>
              </a:buClr>
              <a:buSzPct val="100000"/>
              <a:buNone/>
            </a:pPr>
            <a:r>
              <a:t/>
            </a:r>
            <a:endParaRPr/>
          </a:p>
        </p:txBody>
      </p:sp>
      <p:sp>
        <p:nvSpPr>
          <p:cNvPr id="303" name="Google Shape;30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II. LÝ DO NHẬP VIỆN</a:t>
            </a:r>
            <a:endParaRPr/>
          </a:p>
        </p:txBody>
      </p:sp>
      <p:sp>
        <p:nvSpPr>
          <p:cNvPr id="106" name="Google Shape;106;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200"/>
              <a:buChar char="•"/>
            </a:pPr>
            <a:r>
              <a:rPr lang="en-US" sz="3200"/>
              <a:t>Chảy máu mũi</a:t>
            </a:r>
            <a:endParaRPr sz="3200"/>
          </a:p>
        </p:txBody>
      </p:sp>
      <p:sp>
        <p:nvSpPr>
          <p:cNvPr id="107" name="Google Shape;10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000"/>
              <a:buFont typeface="Arial"/>
              <a:buNone/>
            </a:pPr>
            <a:r>
              <a:rPr b="1" lang="en-US" sz="3000">
                <a:latin typeface="Arial"/>
                <a:ea typeface="Arial"/>
                <a:cs typeface="Arial"/>
                <a:sym typeface="Arial"/>
              </a:rPr>
              <a:t>ECG</a:t>
            </a:r>
            <a:r>
              <a:rPr lang="en-US" sz="3000">
                <a:latin typeface="Arial"/>
                <a:ea typeface="Arial"/>
                <a:cs typeface="Arial"/>
                <a:sym typeface="Arial"/>
              </a:rPr>
              <a:t> (1/5/2022)</a:t>
            </a:r>
            <a:br>
              <a:rPr lang="en-US" sz="1800">
                <a:latin typeface="Calibri"/>
                <a:ea typeface="Calibri"/>
                <a:cs typeface="Calibri"/>
                <a:sym typeface="Calibri"/>
              </a:rPr>
            </a:br>
            <a:endParaRPr/>
          </a:p>
        </p:txBody>
      </p:sp>
      <p:sp>
        <p:nvSpPr>
          <p:cNvPr id="310" name="Google Shape;310;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A hand holding a piece of paper&#10;&#10;Description automatically generated with medium confidence" id="311" name="Google Shape;311;p30"/>
          <p:cNvPicPr preferRelativeResize="0"/>
          <p:nvPr>
            <p:ph idx="1" type="body"/>
          </p:nvPr>
        </p:nvPicPr>
        <p:blipFill rotWithShape="1">
          <a:blip r:embed="rId3">
            <a:alphaModFix/>
          </a:blip>
          <a:srcRect b="21557" l="0" r="0" t="24415"/>
          <a:stretch/>
        </p:blipFill>
        <p:spPr>
          <a:xfrm>
            <a:off x="682082" y="1298487"/>
            <a:ext cx="11133300" cy="4511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1"/>
          <p:cNvSpPr txBox="1"/>
          <p:nvPr>
            <p:ph idx="1" type="body"/>
          </p:nvPr>
        </p:nvSpPr>
        <p:spPr>
          <a:xfrm>
            <a:off x="537117" y="406554"/>
            <a:ext cx="10515600" cy="5779662"/>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Điện thế 10mm/mV ở các chuyển đạo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Tốc độ giấy chạy 25mm/s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P (+) ở DII, DIII, aVF, (-) ở aVR, P:QRS =1:1, P đồng dạng trên 1 chuyển đạo =&gt; nhịp xoang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Nhịp đều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Tần số 115l/p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QRS (+) ở DI, aVF =&gt; trục trung gian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P/DII: 0,08s, 2.5mm; P/V1 pha âm &lt;0,04 mm.s, pha dương &lt;0,06 mm.s =&gt; không lớn 2 nhĩ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PR=0,16s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RV1 + SV5 = 5mm =&gt; không lớn thất P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SV1 + RV5 = 21mm  </a:t>
            </a:r>
            <a:endParaRPr sz="2000">
              <a:latin typeface="Arial"/>
              <a:ea typeface="Arial"/>
              <a:cs typeface="Arial"/>
              <a:sym typeface="Arial"/>
            </a:endParaRPr>
          </a:p>
          <a:p>
            <a:pPr indent="0" lvl="0" marL="228600" marR="0" rtl="0" algn="l">
              <a:lnSpc>
                <a:spcPct val="107000"/>
              </a:lnSpc>
              <a:spcBef>
                <a:spcPts val="0"/>
              </a:spcBef>
              <a:spcAft>
                <a:spcPts val="0"/>
              </a:spcAft>
              <a:buClr>
                <a:srgbClr val="000000"/>
              </a:buClr>
              <a:buSzPts val="2000"/>
              <a:buNone/>
            </a:pPr>
            <a:r>
              <a:rPr lang="en-US" sz="2000">
                <a:solidFill>
                  <a:srgbClr val="000000"/>
                </a:solidFill>
                <a:latin typeface="Arial"/>
                <a:ea typeface="Arial"/>
                <a:cs typeface="Arial"/>
                <a:sym typeface="Arial"/>
              </a:rPr>
              <a:t>   RaVL + SV3 = 8mm </a:t>
            </a:r>
            <a:endParaRPr sz="2000">
              <a:latin typeface="Arial"/>
              <a:ea typeface="Arial"/>
              <a:cs typeface="Arial"/>
              <a:sym typeface="Arial"/>
            </a:endParaRPr>
          </a:p>
          <a:p>
            <a:pPr indent="0" lvl="0" marL="228600" marR="0" rtl="0" algn="l">
              <a:lnSpc>
                <a:spcPct val="107000"/>
              </a:lnSpc>
              <a:spcBef>
                <a:spcPts val="0"/>
              </a:spcBef>
              <a:spcAft>
                <a:spcPts val="0"/>
              </a:spcAft>
              <a:buClr>
                <a:srgbClr val="000000"/>
              </a:buClr>
              <a:buSzPts val="2000"/>
              <a:buNone/>
            </a:pPr>
            <a:r>
              <a:rPr lang="en-US" sz="2000">
                <a:solidFill>
                  <a:srgbClr val="000000"/>
                </a:solidFill>
                <a:latin typeface="Arial"/>
                <a:ea typeface="Arial"/>
                <a:cs typeface="Arial"/>
                <a:sym typeface="Arial"/>
              </a:rPr>
              <a:t>=&gt; không lớn thất T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ST đẳng điện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QTc= 0,44s </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T dẹt ở aVL, âm ở aVR.</a:t>
            </a:r>
            <a:endParaRPr sz="2000">
              <a:latin typeface="Arial"/>
              <a:ea typeface="Arial"/>
              <a:cs typeface="Arial"/>
              <a:sym typeface="Arial"/>
            </a:endParaRPr>
          </a:p>
          <a:p>
            <a:pPr indent="-228600" lvl="0" marL="457200" marR="0" rtl="0" algn="l">
              <a:lnSpc>
                <a:spcPct val="107000"/>
              </a:lnSpc>
              <a:spcBef>
                <a:spcPts val="0"/>
              </a:spcBef>
              <a:spcAft>
                <a:spcPts val="0"/>
              </a:spcAft>
              <a:buClr>
                <a:srgbClr val="000000"/>
              </a:buClr>
              <a:buSzPts val="2000"/>
              <a:buChar char="•"/>
            </a:pPr>
            <a:r>
              <a:rPr lang="en-US" sz="2000">
                <a:solidFill>
                  <a:srgbClr val="000000"/>
                </a:solidFill>
                <a:latin typeface="Arial"/>
                <a:ea typeface="Arial"/>
                <a:cs typeface="Arial"/>
                <a:sym typeface="Arial"/>
              </a:rPr>
              <a:t>Kết luận: Nhịp nhanh xoang 115 l/p</a:t>
            </a:r>
            <a:endParaRPr sz="2000">
              <a:latin typeface="Arial"/>
              <a:ea typeface="Arial"/>
              <a:cs typeface="Arial"/>
              <a:sym typeface="Arial"/>
            </a:endParaRPr>
          </a:p>
          <a:p>
            <a:pPr indent="-101600" lvl="0" marL="228600" rtl="0" algn="l">
              <a:lnSpc>
                <a:spcPct val="90000"/>
              </a:lnSpc>
              <a:spcBef>
                <a:spcPts val="1800"/>
              </a:spcBef>
              <a:spcAft>
                <a:spcPts val="0"/>
              </a:spcAft>
              <a:buClr>
                <a:schemeClr val="dk1"/>
              </a:buClr>
              <a:buSzPts val="2000"/>
              <a:buNone/>
            </a:pPr>
            <a:r>
              <a:t/>
            </a:r>
            <a:endParaRPr sz="2000">
              <a:latin typeface="Arial"/>
              <a:ea typeface="Arial"/>
              <a:cs typeface="Arial"/>
              <a:sym typeface="Arial"/>
            </a:endParaRPr>
          </a:p>
        </p:txBody>
      </p:sp>
      <p:sp>
        <p:nvSpPr>
          <p:cNvPr id="318" name="Google Shape;318;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2"/>
          <p:cNvSpPr txBox="1"/>
          <p:nvPr>
            <p:ph idx="1" type="body"/>
          </p:nvPr>
        </p:nvSpPr>
        <p:spPr>
          <a:xfrm>
            <a:off x="615176" y="552854"/>
            <a:ext cx="10515600" cy="5535712"/>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Clr>
                <a:schemeClr val="dk1"/>
              </a:buClr>
              <a:buSzPts val="3500"/>
              <a:buNone/>
            </a:pPr>
            <a:r>
              <a:rPr lang="en-US" sz="3500"/>
              <a:t>CT-scan sọ não tiêm thuốc CQ (01/05/2022) </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Cấu trúc tầng dưới lều:</a:t>
            </a:r>
            <a:endParaRPr/>
          </a:p>
          <a:p>
            <a:pPr indent="0" lvl="0" marL="0" rtl="0" algn="l">
              <a:lnSpc>
                <a:spcPct val="90000"/>
              </a:lnSpc>
              <a:spcBef>
                <a:spcPts val="1000"/>
              </a:spcBef>
              <a:spcAft>
                <a:spcPts val="0"/>
              </a:spcAft>
              <a:buClr>
                <a:schemeClr val="dk1"/>
              </a:buClr>
              <a:buSzPts val="2800"/>
              <a:buNone/>
            </a:pPr>
            <a:r>
              <a:rPr lang="en-US"/>
              <a:t>- Không phát hiện bất thường về hình dáng, đậm độ nhu mô vùng hành não, cầu não, cuống não, bán cầu tiểu não 2 bên. HÌnh dáng não thất IV và các bể não trong giới hạn bình thường.</a:t>
            </a:r>
            <a:endParaRPr/>
          </a:p>
          <a:p>
            <a:pPr indent="-228600" lvl="0" marL="228600" rtl="0" algn="l">
              <a:lnSpc>
                <a:spcPct val="90000"/>
              </a:lnSpc>
              <a:spcBef>
                <a:spcPts val="1000"/>
              </a:spcBef>
              <a:spcAft>
                <a:spcPts val="0"/>
              </a:spcAft>
              <a:buClr>
                <a:schemeClr val="dk1"/>
              </a:buClr>
              <a:buSzPts val="2800"/>
              <a:buChar char="•"/>
            </a:pPr>
            <a:r>
              <a:rPr lang="en-US"/>
              <a:t>Cấu trúc tầng trên lều:</a:t>
            </a:r>
            <a:endParaRPr/>
          </a:p>
          <a:p>
            <a:pPr indent="0" lvl="0" marL="0" rtl="0" algn="l">
              <a:lnSpc>
                <a:spcPct val="90000"/>
              </a:lnSpc>
              <a:spcBef>
                <a:spcPts val="1000"/>
              </a:spcBef>
              <a:spcAft>
                <a:spcPts val="0"/>
              </a:spcAft>
              <a:buClr>
                <a:schemeClr val="dk1"/>
              </a:buClr>
              <a:buSzPts val="2800"/>
              <a:buNone/>
            </a:pPr>
            <a:r>
              <a:rPr lang="en-US"/>
              <a:t>- Không phát hiện bất thường về đậm độ nhu mô não. Cấu trúc đường giữa không di lệch. Hệ thống não thất không bị chèn ép.</a:t>
            </a:r>
            <a:endParaRPr/>
          </a:p>
          <a:p>
            <a:pPr indent="-228600" lvl="0" marL="228600" rtl="0" algn="l">
              <a:lnSpc>
                <a:spcPct val="90000"/>
              </a:lnSpc>
              <a:spcBef>
                <a:spcPts val="1000"/>
              </a:spcBef>
              <a:spcAft>
                <a:spcPts val="0"/>
              </a:spcAft>
              <a:buClr>
                <a:schemeClr val="dk1"/>
              </a:buClr>
              <a:buSzPts val="2800"/>
              <a:buChar char="•"/>
            </a:pPr>
            <a:r>
              <a:rPr lang="en-US"/>
              <a:t>Cấu trúc xương xoang và phần mềm hộp sọ: Bình thường</a:t>
            </a:r>
            <a:endParaRPr/>
          </a:p>
          <a:p>
            <a:pPr indent="0" lvl="0" marL="0" rtl="0" algn="l">
              <a:lnSpc>
                <a:spcPct val="90000"/>
              </a:lnSpc>
              <a:spcBef>
                <a:spcPts val="1000"/>
              </a:spcBef>
              <a:spcAft>
                <a:spcPts val="0"/>
              </a:spcAft>
              <a:buClr>
                <a:schemeClr val="dk1"/>
              </a:buClr>
              <a:buSzPts val="2800"/>
              <a:buNone/>
            </a:pPr>
            <a:r>
              <a:t/>
            </a:r>
            <a:endParaRPr b="1"/>
          </a:p>
          <a:p>
            <a:pPr indent="0" lvl="0" marL="0" rtl="0" algn="l">
              <a:lnSpc>
                <a:spcPct val="90000"/>
              </a:lnSpc>
              <a:spcBef>
                <a:spcPts val="1000"/>
              </a:spcBef>
              <a:spcAft>
                <a:spcPts val="0"/>
              </a:spcAft>
              <a:buClr>
                <a:schemeClr val="dk1"/>
              </a:buClr>
              <a:buSzPts val="2800"/>
              <a:buNone/>
            </a:pPr>
            <a:r>
              <a:rPr b="1" lang="en-US"/>
              <a:t>Kết luận: </a:t>
            </a:r>
            <a:r>
              <a:rPr lang="en-US"/>
              <a:t>Không thấy tổn thương nội sọ.</a:t>
            </a:r>
            <a:endParaRPr/>
          </a:p>
        </p:txBody>
      </p:sp>
      <p:sp>
        <p:nvSpPr>
          <p:cNvPr id="324" name="Google Shape;32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idx="1" type="body"/>
          </p:nvPr>
        </p:nvSpPr>
        <p:spPr>
          <a:xfrm>
            <a:off x="838200" y="401409"/>
            <a:ext cx="10515600" cy="6137503"/>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90000"/>
              </a:lnSpc>
              <a:spcBef>
                <a:spcPts val="0"/>
              </a:spcBef>
              <a:spcAft>
                <a:spcPts val="0"/>
              </a:spcAft>
              <a:buClr>
                <a:schemeClr val="dk1"/>
              </a:buClr>
              <a:buSzPct val="100000"/>
              <a:buNone/>
            </a:pPr>
            <a:r>
              <a:rPr lang="en-US" sz="3500"/>
              <a:t>Siêu âm tim (1/5/2022)</a:t>
            </a:r>
            <a:endParaRPr/>
          </a:p>
          <a:p>
            <a:pPr indent="-64135" lvl="0" marL="228600" rtl="0" algn="l">
              <a:lnSpc>
                <a:spcPct val="90000"/>
              </a:lnSpc>
              <a:spcBef>
                <a:spcPts val="1000"/>
              </a:spcBef>
              <a:spcAft>
                <a:spcPts val="0"/>
              </a:spcAft>
              <a:buClr>
                <a:schemeClr val="dk1"/>
              </a:buClr>
              <a:buSzPct val="100000"/>
              <a:buFont typeface="Calibri"/>
              <a:buNone/>
            </a:pPr>
            <a:r>
              <a:t/>
            </a:r>
            <a:endParaRPr/>
          </a:p>
          <a:p>
            <a:pPr indent="-228600" lvl="0" marL="228600" rtl="0" algn="l">
              <a:lnSpc>
                <a:spcPct val="90000"/>
              </a:lnSpc>
              <a:spcBef>
                <a:spcPts val="1000"/>
              </a:spcBef>
              <a:spcAft>
                <a:spcPts val="0"/>
              </a:spcAft>
              <a:buClr>
                <a:schemeClr val="dk1"/>
              </a:buClr>
              <a:buSzPct val="100000"/>
              <a:buFont typeface="Calibri"/>
              <a:buChar char="-"/>
            </a:pPr>
            <a:r>
              <a:rPr lang="en-US"/>
              <a:t>Các buồng tim không dày dãn</a:t>
            </a:r>
            <a:endParaRPr/>
          </a:p>
          <a:p>
            <a:pPr indent="-228600" lvl="0" marL="228600" rtl="0" algn="l">
              <a:lnSpc>
                <a:spcPct val="90000"/>
              </a:lnSpc>
              <a:spcBef>
                <a:spcPts val="1000"/>
              </a:spcBef>
              <a:spcAft>
                <a:spcPts val="0"/>
              </a:spcAft>
              <a:buClr>
                <a:schemeClr val="dk1"/>
              </a:buClr>
              <a:buSzPct val="100000"/>
              <a:buFont typeface="Calibri"/>
              <a:buChar char="-"/>
            </a:pPr>
            <a:r>
              <a:rPr lang="en-US"/>
              <a:t>Giảm động vách liên thất</a:t>
            </a:r>
            <a:endParaRPr/>
          </a:p>
          <a:p>
            <a:pPr indent="-228600" lvl="0" marL="228600" rtl="0" algn="l">
              <a:lnSpc>
                <a:spcPct val="90000"/>
              </a:lnSpc>
              <a:spcBef>
                <a:spcPts val="1000"/>
              </a:spcBef>
              <a:spcAft>
                <a:spcPts val="0"/>
              </a:spcAft>
              <a:buClr>
                <a:schemeClr val="dk1"/>
              </a:buClr>
              <a:buSzPct val="100000"/>
              <a:buFont typeface="Calibri"/>
              <a:buChar char="-"/>
            </a:pPr>
            <a:r>
              <a:rPr lang="en-US"/>
              <a:t>Vách liên nhĩ và vách liên thất nguyên vẹn, không phì đại</a:t>
            </a:r>
            <a:endParaRPr/>
          </a:p>
          <a:p>
            <a:pPr indent="-228600" lvl="0" marL="228600" rtl="0" algn="l">
              <a:lnSpc>
                <a:spcPct val="90000"/>
              </a:lnSpc>
              <a:spcBef>
                <a:spcPts val="1000"/>
              </a:spcBef>
              <a:spcAft>
                <a:spcPts val="0"/>
              </a:spcAft>
              <a:buClr>
                <a:schemeClr val="dk1"/>
              </a:buClr>
              <a:buSzPct val="100000"/>
              <a:buFont typeface="Calibri"/>
              <a:buChar char="-"/>
            </a:pPr>
            <a:r>
              <a:rPr lang="en-US"/>
              <a:t>Các van tim mềm mại</a:t>
            </a:r>
            <a:endParaRPr/>
          </a:p>
          <a:p>
            <a:pPr indent="-228600" lvl="0" marL="228600" rtl="0" algn="l">
              <a:lnSpc>
                <a:spcPct val="90000"/>
              </a:lnSpc>
              <a:spcBef>
                <a:spcPts val="1000"/>
              </a:spcBef>
              <a:spcAft>
                <a:spcPts val="0"/>
              </a:spcAft>
              <a:buClr>
                <a:schemeClr val="dk1"/>
              </a:buClr>
              <a:buSzPct val="100000"/>
              <a:buFont typeface="Calibri"/>
              <a:buChar char="-"/>
            </a:pPr>
            <a:r>
              <a:rPr lang="en-US"/>
              <a:t>Không huyết khối &gt;3mm trong buồng tim</a:t>
            </a:r>
            <a:endParaRPr/>
          </a:p>
          <a:p>
            <a:pPr indent="-228600" lvl="0" marL="228600" rtl="0" algn="l">
              <a:lnSpc>
                <a:spcPct val="90000"/>
              </a:lnSpc>
              <a:spcBef>
                <a:spcPts val="1000"/>
              </a:spcBef>
              <a:spcAft>
                <a:spcPts val="0"/>
              </a:spcAft>
              <a:buClr>
                <a:schemeClr val="dk1"/>
              </a:buClr>
              <a:buSzPct val="100000"/>
              <a:buFont typeface="Calibri"/>
              <a:buChar char="-"/>
            </a:pPr>
            <a:r>
              <a:rPr lang="en-US"/>
              <a:t>Không dịch khoang màng ngoài tim</a:t>
            </a:r>
            <a:endParaRPr/>
          </a:p>
          <a:p>
            <a:pPr indent="-228600" lvl="0" marL="228600" rtl="0" algn="l">
              <a:lnSpc>
                <a:spcPct val="90000"/>
              </a:lnSpc>
              <a:spcBef>
                <a:spcPts val="1000"/>
              </a:spcBef>
              <a:spcAft>
                <a:spcPts val="0"/>
              </a:spcAft>
              <a:buClr>
                <a:schemeClr val="dk1"/>
              </a:buClr>
              <a:buSzPct val="100000"/>
              <a:buFont typeface="Calibri"/>
              <a:buChar char="-"/>
            </a:pPr>
            <a:r>
              <a:rPr lang="en-US"/>
              <a:t>Chưa ghi nhận bất thường khác</a:t>
            </a:r>
            <a:endParaRPr/>
          </a:p>
          <a:p>
            <a:pPr indent="-64135" lvl="0" marL="228600" rtl="0" algn="l">
              <a:lnSpc>
                <a:spcPct val="90000"/>
              </a:lnSpc>
              <a:spcBef>
                <a:spcPts val="1000"/>
              </a:spcBef>
              <a:spcAft>
                <a:spcPts val="0"/>
              </a:spcAft>
              <a:buClr>
                <a:schemeClr val="dk1"/>
              </a:buClr>
              <a:buSzPct val="100000"/>
              <a:buFont typeface="Calibri"/>
              <a:buNone/>
            </a:pPr>
            <a:r>
              <a:t/>
            </a:r>
            <a:endParaRPr/>
          </a:p>
          <a:p>
            <a:pPr indent="0" lvl="0" marL="0" rtl="0" algn="l">
              <a:lnSpc>
                <a:spcPct val="90000"/>
              </a:lnSpc>
              <a:spcBef>
                <a:spcPts val="1000"/>
              </a:spcBef>
              <a:spcAft>
                <a:spcPts val="0"/>
              </a:spcAft>
              <a:buClr>
                <a:schemeClr val="dk1"/>
              </a:buClr>
              <a:buSzPct val="100000"/>
              <a:buNone/>
            </a:pPr>
            <a:r>
              <a:rPr b="1" lang="en-US"/>
              <a:t>Kết luận:</a:t>
            </a:r>
            <a:endParaRPr/>
          </a:p>
          <a:p>
            <a:pPr indent="0" lvl="0" marL="0" rtl="0" algn="l">
              <a:lnSpc>
                <a:spcPct val="90000"/>
              </a:lnSpc>
              <a:spcBef>
                <a:spcPts val="1000"/>
              </a:spcBef>
              <a:spcAft>
                <a:spcPts val="0"/>
              </a:spcAft>
              <a:buClr>
                <a:schemeClr val="dk1"/>
              </a:buClr>
              <a:buSzPct val="100000"/>
              <a:buNone/>
            </a:pPr>
            <a:r>
              <a:rPr lang="en-US"/>
              <a:t>Chức năng tâm thu thất trái bình thường</a:t>
            </a:r>
            <a:endParaRPr/>
          </a:p>
          <a:p>
            <a:pPr indent="0" lvl="0" marL="0" rtl="0" algn="l">
              <a:lnSpc>
                <a:spcPct val="90000"/>
              </a:lnSpc>
              <a:spcBef>
                <a:spcPts val="1000"/>
              </a:spcBef>
              <a:spcAft>
                <a:spcPts val="0"/>
              </a:spcAft>
              <a:buClr>
                <a:schemeClr val="dk1"/>
              </a:buClr>
              <a:buSzPct val="100000"/>
              <a:buNone/>
            </a:pPr>
            <a:r>
              <a:rPr lang="en-US"/>
              <a:t>Giảm động vách liên thất</a:t>
            </a:r>
            <a:endParaRPr/>
          </a:p>
          <a:p>
            <a:pPr indent="-64135" lvl="0" marL="228600" rtl="0" algn="l">
              <a:lnSpc>
                <a:spcPct val="90000"/>
              </a:lnSpc>
              <a:spcBef>
                <a:spcPts val="1000"/>
              </a:spcBef>
              <a:spcAft>
                <a:spcPts val="0"/>
              </a:spcAft>
              <a:buClr>
                <a:schemeClr val="dk1"/>
              </a:buClr>
              <a:buSzPct val="100000"/>
              <a:buFont typeface="Calibri"/>
              <a:buNone/>
            </a:pPr>
            <a:r>
              <a:t/>
            </a:r>
            <a:endParaRPr/>
          </a:p>
        </p:txBody>
      </p:sp>
      <p:sp>
        <p:nvSpPr>
          <p:cNvPr id="331" name="Google Shape;331;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8" name="Google Shape;338;p34"/>
          <p:cNvSpPr txBox="1"/>
          <p:nvPr>
            <p:ph idx="1" type="body"/>
          </p:nvPr>
        </p:nvSpPr>
        <p:spPr>
          <a:xfrm>
            <a:off x="838200" y="512956"/>
            <a:ext cx="5874834" cy="5843394"/>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90000"/>
              </a:lnSpc>
              <a:spcBef>
                <a:spcPts val="0"/>
              </a:spcBef>
              <a:spcAft>
                <a:spcPts val="0"/>
              </a:spcAft>
              <a:buClr>
                <a:schemeClr val="dk1"/>
              </a:buClr>
              <a:buSzPct val="100000"/>
              <a:buNone/>
            </a:pPr>
            <a:r>
              <a:rPr lang="en-US">
                <a:latin typeface="Arial"/>
                <a:ea typeface="Arial"/>
                <a:cs typeface="Arial"/>
                <a:sym typeface="Arial"/>
              </a:rPr>
              <a:t>Sinh hóa máu: (2/5/2022)</a:t>
            </a:r>
            <a:endParaRPr/>
          </a:p>
          <a:p>
            <a:pPr indent="-64135" lvl="0" marL="228600" rtl="0" algn="l">
              <a:lnSpc>
                <a:spcPct val="90000"/>
              </a:lnSpc>
              <a:spcBef>
                <a:spcPts val="1000"/>
              </a:spcBef>
              <a:spcAft>
                <a:spcPts val="0"/>
              </a:spcAft>
              <a:buClr>
                <a:schemeClr val="dk1"/>
              </a:buClr>
              <a:buSzPct val="100000"/>
              <a:buNone/>
            </a:pPr>
            <a:r>
              <a:t/>
            </a:r>
            <a:endParaRPr>
              <a:latin typeface="Arial"/>
              <a:ea typeface="Arial"/>
              <a:cs typeface="Arial"/>
              <a:sym typeface="Arial"/>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HbA1C </a:t>
            </a:r>
            <a:r>
              <a:rPr b="1" lang="en-US">
                <a:latin typeface="Arial"/>
                <a:ea typeface="Arial"/>
                <a:cs typeface="Arial"/>
                <a:sym typeface="Arial"/>
              </a:rPr>
              <a:t>8.84%</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Cholesterol 171 mg/dL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HDL – Cholesterol 45 mg/dL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LDL – Cholesterol 105 mg/dL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Triglycerides 109 mg/dL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Acid Uric 5.9 mg/dL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ALT 23 U/L</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AST 24 U/L </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BUN 17 mg/dl </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Creatinine 0,72 mg/dl </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eGFR 102.11 ml/min/1,73 m2 da </a:t>
            </a:r>
            <a:endParaRPr/>
          </a:p>
          <a:p>
            <a:pPr indent="-64135" lvl="0" marL="228600" rtl="0" algn="l">
              <a:lnSpc>
                <a:spcPct val="90000"/>
              </a:lnSpc>
              <a:spcBef>
                <a:spcPts val="1000"/>
              </a:spcBef>
              <a:spcAft>
                <a:spcPts val="0"/>
              </a:spcAft>
              <a:buClr>
                <a:schemeClr val="dk1"/>
              </a:buClr>
              <a:buSzPct val="100000"/>
              <a:buNone/>
            </a:pPr>
            <a:r>
              <a:t/>
            </a:r>
            <a:endParaRPr/>
          </a:p>
        </p:txBody>
      </p:sp>
      <p:sp>
        <p:nvSpPr>
          <p:cNvPr id="339" name="Google Shape;339;p34"/>
          <p:cNvSpPr txBox="1"/>
          <p:nvPr/>
        </p:nvSpPr>
        <p:spPr>
          <a:xfrm>
            <a:off x="6991815" y="1345186"/>
            <a:ext cx="4705814" cy="194861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chemeClr val="dk1"/>
              </a:buClr>
              <a:buSzPts val="2800"/>
              <a:buFont typeface="Noto Sans Symbols"/>
              <a:buChar char="⇨"/>
            </a:pPr>
            <a:r>
              <a:rPr b="0" i="0" lang="en-US" sz="2800" u="none" cap="none" strike="noStrike">
                <a:solidFill>
                  <a:schemeClr val="dk1"/>
                </a:solidFill>
                <a:latin typeface="Arial"/>
                <a:ea typeface="Arial"/>
                <a:cs typeface="Arial"/>
                <a:sym typeface="Arial"/>
              </a:rPr>
              <a:t>BN có tăng đường huyết. </a:t>
            </a:r>
            <a:endParaRPr/>
          </a:p>
          <a:p>
            <a:pPr indent="0" lvl="0" marL="0" marR="0" rtl="0" algn="l">
              <a:spcBef>
                <a:spcPts val="800"/>
              </a:spcBef>
              <a:spcAft>
                <a:spcPts val="0"/>
              </a:spcAft>
              <a:buNone/>
            </a:pPr>
            <a:r>
              <a:rPr b="0" i="0" lang="en-US" sz="2800" u="none" cap="none" strike="noStrike">
                <a:solidFill>
                  <a:schemeClr val="dk1"/>
                </a:solidFill>
                <a:latin typeface="Arial"/>
                <a:ea typeface="Arial"/>
                <a:cs typeface="Arial"/>
                <a:sym typeface="Arial"/>
              </a:rPr>
              <a:t>Acid Uric, chức năng thận, bilan lipid máu, men gan trong giới hạn bình thường</a:t>
            </a:r>
            <a:endParaRPr sz="2800">
              <a:solidFill>
                <a:schemeClr val="dk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5"/>
          <p:cNvSpPr txBox="1"/>
          <p:nvPr>
            <p:ph idx="1" type="body"/>
          </p:nvPr>
        </p:nvSpPr>
        <p:spPr>
          <a:xfrm>
            <a:off x="704385" y="710503"/>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500"/>
              <a:buNone/>
            </a:pPr>
            <a:r>
              <a:rPr lang="en-US" sz="3500"/>
              <a:t>Ion đồ (2/5/2022)</a:t>
            </a:r>
            <a:endParaRPr sz="3500"/>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US"/>
              <a:t>- Na+ 140 mmol/L </a:t>
            </a:r>
            <a:endParaRPr/>
          </a:p>
          <a:p>
            <a:pPr indent="0" lvl="0" marL="0" rtl="0" algn="l">
              <a:lnSpc>
                <a:spcPct val="90000"/>
              </a:lnSpc>
              <a:spcBef>
                <a:spcPts val="1000"/>
              </a:spcBef>
              <a:spcAft>
                <a:spcPts val="0"/>
              </a:spcAft>
              <a:buClr>
                <a:schemeClr val="dk1"/>
              </a:buClr>
              <a:buSzPts val="2800"/>
              <a:buNone/>
            </a:pPr>
            <a:r>
              <a:rPr lang="en-US"/>
              <a:t>- K+ 4.0 mmol/L </a:t>
            </a:r>
            <a:endParaRPr/>
          </a:p>
          <a:p>
            <a:pPr indent="0" lvl="0" marL="0" rtl="0" algn="l">
              <a:lnSpc>
                <a:spcPct val="90000"/>
              </a:lnSpc>
              <a:spcBef>
                <a:spcPts val="1000"/>
              </a:spcBef>
              <a:spcAft>
                <a:spcPts val="0"/>
              </a:spcAft>
              <a:buClr>
                <a:schemeClr val="dk1"/>
              </a:buClr>
              <a:buSzPts val="2800"/>
              <a:buNone/>
            </a:pPr>
            <a:r>
              <a:rPr lang="en-US"/>
              <a:t>- Cl- 102 mmol/L </a:t>
            </a:r>
            <a:endParaRPr/>
          </a:p>
          <a:p>
            <a:pPr indent="0" lvl="0" marL="0" rtl="0" algn="l">
              <a:lnSpc>
                <a:spcPct val="90000"/>
              </a:lnSpc>
              <a:spcBef>
                <a:spcPts val="1000"/>
              </a:spcBef>
              <a:spcAft>
                <a:spcPts val="0"/>
              </a:spcAft>
              <a:buClr>
                <a:schemeClr val="dk1"/>
              </a:buClr>
              <a:buSzPts val="2800"/>
              <a:buNone/>
            </a:pPr>
            <a:r>
              <a:rPr lang="en-US"/>
              <a:t>=&gt; Ion đồ cho kết quả bình thường</a:t>
            </a:r>
            <a:endParaRPr/>
          </a:p>
          <a:p>
            <a:pPr indent="0" lvl="0" marL="0" rtl="0" algn="l">
              <a:lnSpc>
                <a:spcPct val="90000"/>
              </a:lnSpc>
              <a:spcBef>
                <a:spcPts val="1000"/>
              </a:spcBef>
              <a:spcAft>
                <a:spcPts val="0"/>
              </a:spcAft>
              <a:buClr>
                <a:schemeClr val="dk1"/>
              </a:buClr>
              <a:buSzPts val="2800"/>
              <a:buNone/>
            </a:pPr>
            <a:r>
              <a:t/>
            </a:r>
            <a:endParaRPr/>
          </a:p>
        </p:txBody>
      </p:sp>
      <p:sp>
        <p:nvSpPr>
          <p:cNvPr id="346" name="Google Shape;346;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XIII. CHẨN ĐOÁN XÁC ĐỊNH</a:t>
            </a:r>
            <a:endParaRPr/>
          </a:p>
        </p:txBody>
      </p:sp>
      <p:sp>
        <p:nvSpPr>
          <p:cNvPr id="353" name="Google Shape;353;p3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en-US"/>
              <a:t>THA độ 2 theo VSH 2021, theo dõi thiếu máu cơ tim, nguy cơ cao - Gout – ĐTĐ type 2 - Hen kiểm soát tốt</a:t>
            </a:r>
            <a:endParaRPr/>
          </a:p>
        </p:txBody>
      </p:sp>
      <p:sp>
        <p:nvSpPr>
          <p:cNvPr id="354" name="Google Shape;354;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XIV. ĐIỀU TRỊ</a:t>
            </a:r>
            <a:endParaRPr/>
          </a:p>
        </p:txBody>
      </p:sp>
      <p:sp>
        <p:nvSpPr>
          <p:cNvPr id="361" name="Google Shape;361;p3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b="1" lang="en-US"/>
              <a:t>Mục tiêu</a:t>
            </a:r>
            <a:endParaRPr b="1"/>
          </a:p>
          <a:p>
            <a:pPr indent="-228600" lvl="0" marL="228600" rtl="0" algn="l">
              <a:lnSpc>
                <a:spcPct val="90000"/>
              </a:lnSpc>
              <a:spcBef>
                <a:spcPts val="1000"/>
              </a:spcBef>
              <a:spcAft>
                <a:spcPts val="0"/>
              </a:spcAft>
              <a:buClr>
                <a:schemeClr val="dk1"/>
              </a:buClr>
              <a:buSzPts val="2800"/>
              <a:buFont typeface="Calibri"/>
              <a:buChar char="-"/>
            </a:pPr>
            <a:r>
              <a:rPr lang="en-US"/>
              <a:t>Giảm triệu chứng</a:t>
            </a:r>
            <a:endParaRPr/>
          </a:p>
          <a:p>
            <a:pPr indent="-228600" lvl="0" marL="228600" rtl="0" algn="l">
              <a:lnSpc>
                <a:spcPct val="90000"/>
              </a:lnSpc>
              <a:spcBef>
                <a:spcPts val="1000"/>
              </a:spcBef>
              <a:spcAft>
                <a:spcPts val="0"/>
              </a:spcAft>
              <a:buClr>
                <a:schemeClr val="dk1"/>
              </a:buClr>
              <a:buSzPts val="2800"/>
              <a:buFont typeface="Calibri"/>
              <a:buChar char="-"/>
            </a:pPr>
            <a:r>
              <a:rPr lang="en-US"/>
              <a:t>Kiểm soát huyết áp, giảm biến cố tim mạch</a:t>
            </a:r>
            <a:endParaRPr/>
          </a:p>
          <a:p>
            <a:pPr indent="-228600" lvl="0" marL="228600" rtl="0" algn="l">
              <a:lnSpc>
                <a:spcPct val="90000"/>
              </a:lnSpc>
              <a:spcBef>
                <a:spcPts val="1000"/>
              </a:spcBef>
              <a:spcAft>
                <a:spcPts val="0"/>
              </a:spcAft>
              <a:buClr>
                <a:schemeClr val="dk1"/>
              </a:buClr>
              <a:buSzPts val="2800"/>
              <a:buFont typeface="Calibri"/>
              <a:buChar char="-"/>
            </a:pPr>
            <a:r>
              <a:rPr lang="en-US"/>
              <a:t>Điều trị gout</a:t>
            </a:r>
            <a:endParaRPr/>
          </a:p>
          <a:p>
            <a:pPr indent="-50800" lvl="0" marL="228600" rtl="0" algn="l">
              <a:lnSpc>
                <a:spcPct val="90000"/>
              </a:lnSpc>
              <a:spcBef>
                <a:spcPts val="1000"/>
              </a:spcBef>
              <a:spcAft>
                <a:spcPts val="0"/>
              </a:spcAft>
              <a:buClr>
                <a:schemeClr val="dk1"/>
              </a:buClr>
              <a:buSzPts val="2800"/>
              <a:buFont typeface="Calibri"/>
              <a:buNone/>
            </a:pPr>
            <a:r>
              <a:t/>
            </a:r>
            <a:endParaRPr/>
          </a:p>
          <a:p>
            <a:pPr indent="-50800" lvl="0" marL="228600" rtl="0" algn="l">
              <a:lnSpc>
                <a:spcPct val="90000"/>
              </a:lnSpc>
              <a:spcBef>
                <a:spcPts val="1000"/>
              </a:spcBef>
              <a:spcAft>
                <a:spcPts val="0"/>
              </a:spcAft>
              <a:buClr>
                <a:schemeClr val="dk1"/>
              </a:buClr>
              <a:buSzPts val="2800"/>
              <a:buFont typeface="Calibri"/>
              <a:buNone/>
            </a:pPr>
            <a:r>
              <a:t/>
            </a:r>
            <a:endParaRPr/>
          </a:p>
        </p:txBody>
      </p:sp>
      <p:sp>
        <p:nvSpPr>
          <p:cNvPr id="362" name="Google Shape;362;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XIV. ĐIỀU TRỊ</a:t>
            </a:r>
            <a:endParaRPr/>
          </a:p>
        </p:txBody>
      </p:sp>
      <p:sp>
        <p:nvSpPr>
          <p:cNvPr id="369" name="Google Shape;369;p38"/>
          <p:cNvSpPr txBox="1"/>
          <p:nvPr>
            <p:ph idx="1" type="body"/>
          </p:nvPr>
        </p:nvSpPr>
        <p:spPr>
          <a:xfrm>
            <a:off x="838200" y="1572768"/>
            <a:ext cx="10515600" cy="4604195"/>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90000"/>
              </a:lnSpc>
              <a:spcBef>
                <a:spcPts val="0"/>
              </a:spcBef>
              <a:spcAft>
                <a:spcPts val="0"/>
              </a:spcAft>
              <a:buClr>
                <a:schemeClr val="dk1"/>
              </a:buClr>
              <a:buSzPct val="100000"/>
              <a:buNone/>
            </a:pPr>
            <a:r>
              <a:rPr lang="en-US"/>
              <a:t>Điều trị cụ thể</a:t>
            </a:r>
            <a:endParaRPr/>
          </a:p>
          <a:p>
            <a:pPr indent="0" lvl="0" marL="0" rtl="0" algn="l">
              <a:lnSpc>
                <a:spcPct val="90000"/>
              </a:lnSpc>
              <a:spcBef>
                <a:spcPts val="1000"/>
              </a:spcBef>
              <a:spcAft>
                <a:spcPts val="0"/>
              </a:spcAft>
              <a:buClr>
                <a:schemeClr val="dk1"/>
              </a:buClr>
              <a:buSzPct val="100000"/>
              <a:buNone/>
            </a:pPr>
            <a:r>
              <a:rPr lang="en-US"/>
              <a:t>-  Giảm triệu chứng:</a:t>
            </a:r>
            <a:endParaRPr/>
          </a:p>
          <a:p>
            <a:pPr indent="-228600" lvl="0" marL="228600" rtl="0" algn="l">
              <a:lnSpc>
                <a:spcPct val="90000"/>
              </a:lnSpc>
              <a:spcBef>
                <a:spcPts val="1000"/>
              </a:spcBef>
              <a:spcAft>
                <a:spcPts val="0"/>
              </a:spcAft>
              <a:buClr>
                <a:schemeClr val="dk1"/>
              </a:buClr>
              <a:buSzPct val="100000"/>
              <a:buChar char="•"/>
            </a:pPr>
            <a:r>
              <a:rPr lang="en-US"/>
              <a:t>Biện pháp cơ học: nhét meche cầm máu, mời bên tai mũi học</a:t>
            </a:r>
            <a:endParaRPr/>
          </a:p>
          <a:p>
            <a:pPr indent="-228600" lvl="0" marL="228600" rtl="0" algn="l">
              <a:lnSpc>
                <a:spcPct val="90000"/>
              </a:lnSpc>
              <a:spcBef>
                <a:spcPts val="1000"/>
              </a:spcBef>
              <a:spcAft>
                <a:spcPts val="0"/>
              </a:spcAft>
              <a:buClr>
                <a:schemeClr val="dk1"/>
              </a:buClr>
              <a:buSzPct val="100000"/>
              <a:buChar char="•"/>
            </a:pPr>
            <a:r>
              <a:rPr lang="en-US"/>
              <a:t>Thuốc cầm máu: Transamic Acid 0.25g 1A</a:t>
            </a:r>
            <a:endParaRPr/>
          </a:p>
          <a:p>
            <a:pPr indent="0" lvl="0" marL="0" rtl="0" algn="l">
              <a:lnSpc>
                <a:spcPct val="90000"/>
              </a:lnSpc>
              <a:spcBef>
                <a:spcPts val="1000"/>
              </a:spcBef>
              <a:spcAft>
                <a:spcPts val="0"/>
              </a:spcAft>
              <a:buClr>
                <a:schemeClr val="dk1"/>
              </a:buClr>
              <a:buSzPct val="100000"/>
              <a:buNone/>
            </a:pPr>
            <a:r>
              <a:rPr lang="en-US"/>
              <a:t>-  Kiểm soát huyết áp, giảm biến cố tim mạch:</a:t>
            </a:r>
            <a:endParaRPr/>
          </a:p>
          <a:p>
            <a:pPr indent="0" lvl="0" marL="0" rtl="0" algn="l">
              <a:lnSpc>
                <a:spcPct val="90000"/>
              </a:lnSpc>
              <a:spcBef>
                <a:spcPts val="1000"/>
              </a:spcBef>
              <a:spcAft>
                <a:spcPts val="0"/>
              </a:spcAft>
              <a:buClr>
                <a:schemeClr val="dk1"/>
              </a:buClr>
              <a:buSzPct val="100000"/>
              <a:buNone/>
            </a:pPr>
            <a:r>
              <a:rPr lang="en-US"/>
              <a:t>Khuyên BN uống thuốc đều và không nên ăn mặn, bỏ thuốc lá</a:t>
            </a:r>
            <a:endParaRPr/>
          </a:p>
          <a:p>
            <a:pPr indent="0" lvl="0" marL="0" rtl="0" algn="l">
              <a:lnSpc>
                <a:spcPct val="90000"/>
              </a:lnSpc>
              <a:spcBef>
                <a:spcPts val="1000"/>
              </a:spcBef>
              <a:spcAft>
                <a:spcPts val="0"/>
              </a:spcAft>
              <a:buClr>
                <a:schemeClr val="dk1"/>
              </a:buClr>
              <a:buSzPct val="100000"/>
              <a:buNone/>
            </a:pPr>
            <a:r>
              <a:rPr lang="en-US"/>
              <a:t>Đạt mục tiêu HA &lt; 130/80 mmHg</a:t>
            </a:r>
            <a:endParaRPr/>
          </a:p>
          <a:p>
            <a:pPr indent="-228600" lvl="0" marL="228600" rtl="0" algn="l">
              <a:lnSpc>
                <a:spcPct val="90000"/>
              </a:lnSpc>
              <a:spcBef>
                <a:spcPts val="1000"/>
              </a:spcBef>
              <a:spcAft>
                <a:spcPts val="0"/>
              </a:spcAft>
              <a:buClr>
                <a:schemeClr val="dk1"/>
              </a:buClr>
              <a:buSzPct val="100000"/>
              <a:buChar char="•"/>
            </a:pPr>
            <a:r>
              <a:rPr lang="en-US">
                <a:latin typeface="Arial"/>
                <a:ea typeface="Arial"/>
                <a:cs typeface="Arial"/>
                <a:sym typeface="Arial"/>
              </a:rPr>
              <a:t>Perindopril 5</a:t>
            </a:r>
            <a:r>
              <a:rPr lang="en-US"/>
              <a:t>mg 1v (u)</a:t>
            </a:r>
            <a:endParaRPr/>
          </a:p>
          <a:p>
            <a:pPr indent="-228600" lvl="0" marL="228600" rtl="0" algn="l">
              <a:lnSpc>
                <a:spcPct val="90000"/>
              </a:lnSpc>
              <a:spcBef>
                <a:spcPts val="1000"/>
              </a:spcBef>
              <a:spcAft>
                <a:spcPts val="0"/>
              </a:spcAft>
              <a:buClr>
                <a:schemeClr val="dk1"/>
              </a:buClr>
              <a:buSzPct val="100000"/>
              <a:buChar char="•"/>
            </a:pPr>
            <a:r>
              <a:rPr lang="en-US"/>
              <a:t>Amlodipin 5mg 1v (u)</a:t>
            </a:r>
            <a:endParaRPr/>
          </a:p>
          <a:p>
            <a:pPr indent="0" lvl="0" marL="0" rtl="0" algn="l">
              <a:lnSpc>
                <a:spcPct val="90000"/>
              </a:lnSpc>
              <a:spcBef>
                <a:spcPts val="1000"/>
              </a:spcBef>
              <a:spcAft>
                <a:spcPts val="0"/>
              </a:spcAft>
              <a:buClr>
                <a:schemeClr val="dk1"/>
              </a:buClr>
              <a:buSzPct val="100000"/>
              <a:buNone/>
            </a:pPr>
            <a:r>
              <a:rPr lang="en-US"/>
              <a:t>Điều trị gout:</a:t>
            </a:r>
            <a:endParaRPr/>
          </a:p>
          <a:p>
            <a:pPr indent="-228600" lvl="0" marL="228600" rtl="0" algn="l">
              <a:lnSpc>
                <a:spcPct val="90000"/>
              </a:lnSpc>
              <a:spcBef>
                <a:spcPts val="1000"/>
              </a:spcBef>
              <a:spcAft>
                <a:spcPts val="0"/>
              </a:spcAft>
              <a:buClr>
                <a:schemeClr val="dk1"/>
              </a:buClr>
              <a:buSzPct val="100000"/>
              <a:buChar char="•"/>
            </a:pPr>
            <a:r>
              <a:rPr lang="en-US"/>
              <a:t>Febuxostat 40mg 1v (u)</a:t>
            </a:r>
            <a:endParaRPr/>
          </a:p>
          <a:p>
            <a:pPr indent="0" lvl="0" marL="0" rtl="0" algn="l">
              <a:lnSpc>
                <a:spcPct val="90000"/>
              </a:lnSpc>
              <a:spcBef>
                <a:spcPts val="1000"/>
              </a:spcBef>
              <a:spcAft>
                <a:spcPts val="0"/>
              </a:spcAft>
              <a:buClr>
                <a:schemeClr val="dk1"/>
              </a:buClr>
              <a:buSzPct val="100000"/>
              <a:buNone/>
            </a:pPr>
            <a:r>
              <a:rPr lang="en-US"/>
              <a:t>- Theo dõi mạch, HA mỗi 12h</a:t>
            </a:r>
            <a:endParaRPr/>
          </a:p>
          <a:p>
            <a:pPr indent="0" lvl="0" marL="0" rtl="0" algn="l">
              <a:lnSpc>
                <a:spcPct val="90000"/>
              </a:lnSpc>
              <a:spcBef>
                <a:spcPts val="1000"/>
              </a:spcBef>
              <a:spcAft>
                <a:spcPts val="0"/>
              </a:spcAft>
              <a:buClr>
                <a:schemeClr val="dk1"/>
              </a:buClr>
              <a:buSzPct val="100000"/>
              <a:buNone/>
            </a:pPr>
            <a:r>
              <a:t/>
            </a:r>
            <a:endParaRPr/>
          </a:p>
        </p:txBody>
      </p:sp>
      <p:sp>
        <p:nvSpPr>
          <p:cNvPr id="370" name="Google Shape;370;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377" name="Google Shape;377;p3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378" name="Google Shape;378;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79" name="Google Shape;379;p39"/>
          <p:cNvPicPr preferRelativeResize="0"/>
          <p:nvPr/>
        </p:nvPicPr>
        <p:blipFill rotWithShape="1">
          <a:blip r:embed="rId3">
            <a:alphaModFix/>
          </a:blip>
          <a:srcRect b="0" l="0" r="0" t="0"/>
          <a:stretch/>
        </p:blipFill>
        <p:spPr>
          <a:xfrm>
            <a:off x="376753" y="0"/>
            <a:ext cx="11465842" cy="68549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III. BỆNH SỬ</a:t>
            </a:r>
            <a:endParaRPr/>
          </a:p>
        </p:txBody>
      </p:sp>
      <p:sp>
        <p:nvSpPr>
          <p:cNvPr id="114" name="Google Shape;114;p4"/>
          <p:cNvSpPr txBox="1"/>
          <p:nvPr>
            <p:ph idx="1" type="body"/>
          </p:nvPr>
        </p:nvSpPr>
        <p:spPr>
          <a:xfrm>
            <a:off x="838200" y="1690688"/>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lang="en-US">
                <a:latin typeface="Arial"/>
                <a:ea typeface="Arial"/>
                <a:cs typeface="Arial"/>
                <a:sym typeface="Arial"/>
              </a:rPr>
              <a:t>Cách NV 1 tháng, BN thường đau đầu mỗi sáng thức dậy, đau từng cơn, mỗi cơn kéo dài 5-10 phút, đau nhiều ở vùng đỉnh, sau gáy, trong cơn đau có kèm mờ mắt. BN thường chảy máu mũi kéo dài 3-5 phút rồi tự cầm, máu đỏ tươi, mỗi ngày khoảng 3-4 lần chảy máu tương tự. BN không có điều trị gì.</a:t>
            </a:r>
            <a:endParaRPr/>
          </a:p>
          <a:p>
            <a:pPr indent="-228600" lvl="0" marL="228600" rtl="0" algn="just">
              <a:lnSpc>
                <a:spcPct val="90000"/>
              </a:lnSpc>
              <a:spcBef>
                <a:spcPts val="1000"/>
              </a:spcBef>
              <a:spcAft>
                <a:spcPts val="0"/>
              </a:spcAft>
              <a:buClr>
                <a:schemeClr val="dk1"/>
              </a:buClr>
              <a:buSzPts val="2800"/>
              <a:buChar char="•"/>
            </a:pPr>
            <a:r>
              <a:rPr lang="en-US">
                <a:latin typeface="Arial"/>
                <a:ea typeface="Arial"/>
                <a:cs typeface="Arial"/>
                <a:sym typeface="Arial"/>
              </a:rPr>
              <a:t>Cách NV 20 ngày, BN thấy sưng đau chỗ khớp bàn ngón 2 bên tay T, không có chảy dịch, không có điều trị gì.</a:t>
            </a:r>
            <a:endParaRPr/>
          </a:p>
          <a:p>
            <a:pPr indent="-50800" lvl="0" marL="228600" rtl="0" algn="just">
              <a:lnSpc>
                <a:spcPct val="90000"/>
              </a:lnSpc>
              <a:spcBef>
                <a:spcPts val="1000"/>
              </a:spcBef>
              <a:spcAft>
                <a:spcPts val="0"/>
              </a:spcAft>
              <a:buClr>
                <a:schemeClr val="dk1"/>
              </a:buClr>
              <a:buSzPts val="2800"/>
              <a:buNone/>
            </a:pPr>
            <a:r>
              <a:t/>
            </a:r>
            <a:endParaRPr>
              <a:latin typeface="Arial"/>
              <a:ea typeface="Arial"/>
              <a:cs typeface="Arial"/>
              <a:sym typeface="Arial"/>
            </a:endParaRPr>
          </a:p>
          <a:p>
            <a:pPr indent="0" lvl="0" marL="0" rtl="0" algn="just">
              <a:lnSpc>
                <a:spcPct val="90000"/>
              </a:lnSpc>
              <a:spcBef>
                <a:spcPts val="1000"/>
              </a:spcBef>
              <a:spcAft>
                <a:spcPts val="0"/>
              </a:spcAft>
              <a:buClr>
                <a:schemeClr val="dk1"/>
              </a:buClr>
              <a:buSzPts val="2800"/>
              <a:buNone/>
            </a:pPr>
            <a:r>
              <a:t/>
            </a:r>
            <a:endParaRPr/>
          </a:p>
        </p:txBody>
      </p:sp>
      <p:sp>
        <p:nvSpPr>
          <p:cNvPr id="115" name="Google Shape;11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386" name="Google Shape;386;p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387" name="Google Shape;387;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88" name="Google Shape;388;p40"/>
          <p:cNvPicPr preferRelativeResize="0"/>
          <p:nvPr/>
        </p:nvPicPr>
        <p:blipFill rotWithShape="1">
          <a:blip r:embed="rId3">
            <a:alphaModFix/>
          </a:blip>
          <a:srcRect b="0" l="0" r="0" t="0"/>
          <a:stretch/>
        </p:blipFill>
        <p:spPr>
          <a:xfrm>
            <a:off x="-1" y="-5555"/>
            <a:ext cx="12196167" cy="686355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395" name="Google Shape;395;p4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396" name="Google Shape;396;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97" name="Google Shape;397;p41"/>
          <p:cNvPicPr preferRelativeResize="0"/>
          <p:nvPr/>
        </p:nvPicPr>
        <p:blipFill rotWithShape="1">
          <a:blip r:embed="rId3">
            <a:alphaModFix/>
          </a:blip>
          <a:srcRect b="0" l="0" r="0" t="0"/>
          <a:stretch/>
        </p:blipFill>
        <p:spPr>
          <a:xfrm>
            <a:off x="263912" y="0"/>
            <a:ext cx="11664176" cy="690862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404" name="Google Shape;404;p4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405" name="Google Shape;405;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06" name="Google Shape;406;p42"/>
          <p:cNvPicPr preferRelativeResize="0"/>
          <p:nvPr/>
        </p:nvPicPr>
        <p:blipFill rotWithShape="1">
          <a:blip r:embed="rId3">
            <a:alphaModFix/>
          </a:blip>
          <a:srcRect b="0" l="0" r="0" t="0"/>
          <a:stretch/>
        </p:blipFill>
        <p:spPr>
          <a:xfrm>
            <a:off x="260235" y="-76201"/>
            <a:ext cx="11671530" cy="69342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pic>
        <p:nvPicPr>
          <p:cNvPr id="413" name="Google Shape;413;p43"/>
          <p:cNvPicPr preferRelativeResize="0"/>
          <p:nvPr>
            <p:ph idx="1" type="body"/>
          </p:nvPr>
        </p:nvPicPr>
        <p:blipFill rotWithShape="1">
          <a:blip r:embed="rId3">
            <a:alphaModFix/>
          </a:blip>
          <a:srcRect b="0" l="0" r="0" t="0"/>
          <a:stretch/>
        </p:blipFill>
        <p:spPr>
          <a:xfrm>
            <a:off x="319668" y="0"/>
            <a:ext cx="11552664" cy="6838765"/>
          </a:xfrm>
          <a:prstGeom prst="rect">
            <a:avLst/>
          </a:prstGeom>
          <a:noFill/>
          <a:ln>
            <a:noFill/>
          </a:ln>
        </p:spPr>
      </p:pic>
      <p:sp>
        <p:nvSpPr>
          <p:cNvPr id="414" name="Google Shape;414;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421" name="Google Shape;421;p4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422" name="Google Shape;422;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23" name="Google Shape;423;p44"/>
          <p:cNvPicPr preferRelativeResize="0"/>
          <p:nvPr/>
        </p:nvPicPr>
        <p:blipFill rotWithShape="1">
          <a:blip r:embed="rId3">
            <a:alphaModFix/>
          </a:blip>
          <a:srcRect b="0" l="0" r="0" t="0"/>
          <a:stretch/>
        </p:blipFill>
        <p:spPr>
          <a:xfrm>
            <a:off x="330819" y="0"/>
            <a:ext cx="11530361" cy="684389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430" name="Google Shape;430;p4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431" name="Google Shape;431;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32" name="Google Shape;432;p45"/>
          <p:cNvPicPr preferRelativeResize="0"/>
          <p:nvPr/>
        </p:nvPicPr>
        <p:blipFill rotWithShape="1">
          <a:blip r:embed="rId3">
            <a:alphaModFix/>
          </a:blip>
          <a:srcRect b="0" l="0" r="0" t="0"/>
          <a:stretch/>
        </p:blipFill>
        <p:spPr>
          <a:xfrm>
            <a:off x="286214" y="0"/>
            <a:ext cx="11619571" cy="690333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XV. TIÊN LƯỢNG</a:t>
            </a:r>
            <a:endParaRPr/>
          </a:p>
        </p:txBody>
      </p:sp>
      <p:sp>
        <p:nvSpPr>
          <p:cNvPr id="438" name="Google Shape;438;p4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lang="en-US"/>
              <a:t>Tiên lượng gần: tốt do hiện tại BN không còn chảy máu mũi nữa, HA lúc khám ghi nhận 130/80 mmHg</a:t>
            </a:r>
            <a:endParaRPr/>
          </a:p>
          <a:p>
            <a:pPr indent="-228600" lvl="0" marL="228600" rtl="0" algn="just">
              <a:lnSpc>
                <a:spcPct val="90000"/>
              </a:lnSpc>
              <a:spcBef>
                <a:spcPts val="1000"/>
              </a:spcBef>
              <a:spcAft>
                <a:spcPts val="0"/>
              </a:spcAft>
              <a:buClr>
                <a:schemeClr val="dk1"/>
              </a:buClr>
              <a:buSzPts val="2800"/>
              <a:buChar char="•"/>
            </a:pPr>
            <a:r>
              <a:rPr lang="en-US"/>
              <a:t>Tiên lượng xa: trung bình do BN có THA độ 2 theo VSH 2021 có nguy cơ tim mạch cao</a:t>
            </a:r>
            <a:endParaRPr/>
          </a:p>
          <a:p>
            <a:pPr indent="0" lvl="0" marL="0" rtl="0" algn="just">
              <a:lnSpc>
                <a:spcPct val="90000"/>
              </a:lnSpc>
              <a:spcBef>
                <a:spcPts val="1000"/>
              </a:spcBef>
              <a:spcAft>
                <a:spcPts val="0"/>
              </a:spcAft>
              <a:buClr>
                <a:schemeClr val="dk1"/>
              </a:buClr>
              <a:buSzPts val="2800"/>
              <a:buNone/>
            </a:pPr>
            <a:r>
              <a:t/>
            </a:r>
            <a:endParaRPr/>
          </a:p>
        </p:txBody>
      </p:sp>
      <p:sp>
        <p:nvSpPr>
          <p:cNvPr id="439" name="Google Shape;439;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Thắc mắc</a:t>
            </a:r>
            <a:endParaRPr/>
          </a:p>
        </p:txBody>
      </p:sp>
      <p:sp>
        <p:nvSpPr>
          <p:cNvPr id="446" name="Google Shape;446;p4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b="1" lang="en-US"/>
              <a:t>Hen giờ chẹn beta giờ có chẹn beta chọn lọc, ít tác dụng beta 2 ở phổi thì có phải ccđ tuyệt đối? </a:t>
            </a:r>
            <a:endParaRPr/>
          </a:p>
          <a:p>
            <a:pPr indent="0" lvl="0" marL="0" rtl="0" algn="l">
              <a:lnSpc>
                <a:spcPct val="90000"/>
              </a:lnSpc>
              <a:spcBef>
                <a:spcPts val="1000"/>
              </a:spcBef>
              <a:spcAft>
                <a:spcPts val="0"/>
              </a:spcAft>
              <a:buClr>
                <a:schemeClr val="dk1"/>
              </a:buClr>
              <a:buSzPts val="2800"/>
              <a:buNone/>
            </a:pPr>
            <a:r>
              <a:rPr lang="en-US"/>
              <a:t>Hen ko phải ccđ tuyệt đối của chẹn beta nhưng đáp ứng nó thay đổi tuỳ người. Nó mất tính chọn lọc khi sử dụng liều cao, liều cao là nhiêu, ko định nghĩa được. Nên thôi. Mình có nhiều thuốc giảm tần số tim khác an toàn hơn cho bn, ko làm co thắt phế quản. Nếu bn uống chẹn beta mà vô co thắt phế quản nặng cấp cứu ko được thì em phải chịu trách nhiệm. An toàn nhất em ko nên sử dụng chẹn beta dù chọn lọc đi nữa. </a:t>
            </a:r>
            <a:endParaRPr/>
          </a:p>
        </p:txBody>
      </p:sp>
      <p:sp>
        <p:nvSpPr>
          <p:cNvPr id="447" name="Google Shape;447;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1" name="Shape 451"/>
        <p:cNvGrpSpPr/>
        <p:nvPr/>
      </p:nvGrpSpPr>
      <p:grpSpPr>
        <a:xfrm>
          <a:off x="0" y="0"/>
          <a:ext cx="0" cy="0"/>
          <a:chOff x="0" y="0"/>
          <a:chExt cx="0" cy="0"/>
        </a:xfrm>
      </p:grpSpPr>
      <p:sp>
        <p:nvSpPr>
          <p:cNvPr id="452" name="Google Shape;452;p48"/>
          <p:cNvSpPr/>
          <p:nvPr/>
        </p:nvSpPr>
        <p:spPr>
          <a:xfrm>
            <a:off x="0" y="0"/>
            <a:ext cx="12192000" cy="6858000"/>
          </a:xfrm>
          <a:prstGeom prst="rect">
            <a:avLst/>
          </a:prstGeom>
          <a:gradFill>
            <a:gsLst>
              <a:gs pos="0">
                <a:schemeClr val="accent1"/>
              </a:gs>
              <a:gs pos="100000">
                <a:schemeClr val="accent2"/>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53" name="Google Shape;453;p48"/>
          <p:cNvSpPr txBox="1"/>
          <p:nvPr>
            <p:ph type="title"/>
          </p:nvPr>
        </p:nvSpPr>
        <p:spPr>
          <a:xfrm>
            <a:off x="3880430" y="583345"/>
            <a:ext cx="7160357" cy="4164820"/>
          </a:xfrm>
          <a:prstGeom prst="rect">
            <a:avLst/>
          </a:prstGeom>
          <a:noFill/>
          <a:ln>
            <a:noFill/>
          </a:ln>
        </p:spPr>
        <p:txBody>
          <a:bodyPr anchorCtr="0" anchor="t" bIns="45700" lIns="91425" spcFirstLastPara="1" rIns="91425" wrap="square" tIns="45700">
            <a:normAutofit/>
          </a:bodyPr>
          <a:lstStyle/>
          <a:p>
            <a:pPr indent="0" lvl="0" marL="0" rtl="0" algn="r">
              <a:lnSpc>
                <a:spcPct val="90000"/>
              </a:lnSpc>
              <a:spcBef>
                <a:spcPts val="0"/>
              </a:spcBef>
              <a:spcAft>
                <a:spcPts val="0"/>
              </a:spcAft>
              <a:buClr>
                <a:srgbClr val="FFFFFF"/>
              </a:buClr>
              <a:buSzPts val="8000"/>
              <a:buFont typeface="Calibri"/>
              <a:buNone/>
            </a:pPr>
            <a:r>
              <a:rPr b="1" lang="en-US" sz="8000">
                <a:solidFill>
                  <a:srgbClr val="FFFFFF"/>
                </a:solidFill>
                <a:latin typeface="Calibri"/>
                <a:ea typeface="Calibri"/>
                <a:cs typeface="Calibri"/>
                <a:sym typeface="Calibri"/>
              </a:rPr>
              <a:t>CẢM ƠN THẦY VÀ CÁC BẠN ĐÃ LẮNG NGHE!</a:t>
            </a:r>
            <a:endParaRPr/>
          </a:p>
        </p:txBody>
      </p:sp>
      <p:sp>
        <p:nvSpPr>
          <p:cNvPr id="454" name="Google Shape;454;p48"/>
          <p:cNvSpPr txBox="1"/>
          <p:nvPr>
            <p:ph idx="12" type="sldNum"/>
          </p:nvPr>
        </p:nvSpPr>
        <p:spPr>
          <a:xfrm>
            <a:off x="8610600" y="224937"/>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rgbClr val="FFFFFF"/>
                </a:solidFill>
              </a:rPr>
              <a:t>‹#›</a:t>
            </a:fld>
            <a:endParaRPr>
              <a:solidFill>
                <a:srgbClr val="FFFFFF"/>
              </a:solidFill>
            </a:endParaRPr>
          </a:p>
        </p:txBody>
      </p:sp>
      <p:sp>
        <p:nvSpPr>
          <p:cNvPr id="455" name="Google Shape;455;p48"/>
          <p:cNvSpPr/>
          <p:nvPr/>
        </p:nvSpPr>
        <p:spPr>
          <a:xfrm>
            <a:off x="3474359" y="583345"/>
            <a:ext cx="139039" cy="139039"/>
          </a:xfrm>
          <a:custGeom>
            <a:rect b="b" l="l" r="r" t="t"/>
            <a:pathLst>
              <a:path extrusionOk="0" h="139039" w="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sp>
        <p:nvSpPr>
          <p:cNvPr id="456" name="Google Shape;456;p48"/>
          <p:cNvSpPr/>
          <p:nvPr/>
        </p:nvSpPr>
        <p:spPr>
          <a:xfrm>
            <a:off x="3833139" y="812640"/>
            <a:ext cx="91138" cy="91138"/>
          </a:xfrm>
          <a:custGeom>
            <a:rect b="b" l="l" r="r" t="t"/>
            <a:pathLst>
              <a:path extrusionOk="0" h="91138" w="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sp>
        <p:nvSpPr>
          <p:cNvPr id="457" name="Google Shape;457;p48"/>
          <p:cNvSpPr/>
          <p:nvPr/>
        </p:nvSpPr>
        <p:spPr>
          <a:xfrm>
            <a:off x="3458819" y="1037066"/>
            <a:ext cx="127714" cy="127714"/>
          </a:xfrm>
          <a:custGeom>
            <a:rect b="b" l="l" r="r" t="t"/>
            <a:pathLst>
              <a:path extrusionOk="0" h="127714" w="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cxnSp>
        <p:nvCxnSpPr>
          <p:cNvPr id="458" name="Google Shape;458;p48"/>
          <p:cNvCxnSpPr/>
          <p:nvPr/>
        </p:nvCxnSpPr>
        <p:spPr>
          <a:xfrm>
            <a:off x="856114" y="3503032"/>
            <a:ext cx="0" cy="3346090"/>
          </a:xfrm>
          <a:prstGeom prst="straightConnector1">
            <a:avLst/>
          </a:prstGeom>
          <a:noFill/>
          <a:ln cap="sq" cmpd="sng" w="25400">
            <a:solidFill>
              <a:srgbClr val="FFFFFF"/>
            </a:solidFill>
            <a:prstDash val="solid"/>
            <a:bevel/>
            <a:headEnd len="sm" w="sm" type="none"/>
            <a:tailEnd len="sm" w="sm" type="none"/>
          </a:ln>
        </p:spPr>
      </p:cxnSp>
      <p:sp>
        <p:nvSpPr>
          <p:cNvPr id="459" name="Google Shape;459;p48"/>
          <p:cNvSpPr/>
          <p:nvPr/>
        </p:nvSpPr>
        <p:spPr>
          <a:xfrm>
            <a:off x="10836425" y="5636680"/>
            <a:ext cx="151536" cy="151536"/>
          </a:xfrm>
          <a:custGeom>
            <a:rect b="b" l="l" r="r" t="t"/>
            <a:pathLst>
              <a:path extrusionOk="0" h="151536" w="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sp>
        <p:nvSpPr>
          <p:cNvPr id="460" name="Google Shape;460;p48"/>
          <p:cNvSpPr/>
          <p:nvPr/>
        </p:nvSpPr>
        <p:spPr>
          <a:xfrm>
            <a:off x="11245175" y="6096759"/>
            <a:ext cx="108625" cy="108625"/>
          </a:xfrm>
          <a:custGeom>
            <a:rect b="b" l="l" r="r" t="t"/>
            <a:pathLst>
              <a:path extrusionOk="0" h="108625" w="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sp>
        <p:nvSpPr>
          <p:cNvPr id="461" name="Google Shape;461;p48"/>
          <p:cNvSpPr/>
          <p:nvPr/>
        </p:nvSpPr>
        <p:spPr>
          <a:xfrm>
            <a:off x="10554288" y="6238029"/>
            <a:ext cx="95759" cy="95759"/>
          </a:xfrm>
          <a:custGeom>
            <a:rect b="b" l="l" r="r" t="t"/>
            <a:pathLst>
              <a:path extrusionOk="0" h="95759" w="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5"/>
          <p:cNvSpPr txBox="1"/>
          <p:nvPr>
            <p:ph type="title"/>
          </p:nvPr>
        </p:nvSpPr>
        <p:spPr>
          <a:xfrm>
            <a:off x="1027176" y="1365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III. BỆNH SỬ</a:t>
            </a:r>
            <a:endParaRPr/>
          </a:p>
        </p:txBody>
      </p:sp>
      <p:sp>
        <p:nvSpPr>
          <p:cNvPr id="122" name="Google Shape;122;p5"/>
          <p:cNvSpPr txBox="1"/>
          <p:nvPr>
            <p:ph idx="1" type="body"/>
          </p:nvPr>
        </p:nvSpPr>
        <p:spPr>
          <a:xfrm>
            <a:off x="838200" y="1513208"/>
            <a:ext cx="10893552" cy="5285232"/>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2800"/>
              <a:buChar char="•"/>
            </a:pPr>
            <a:r>
              <a:rPr lang="en-US">
                <a:latin typeface="Arial"/>
                <a:ea typeface="Arial"/>
                <a:cs typeface="Arial"/>
                <a:sym typeface="Arial"/>
              </a:rPr>
              <a:t>Cách</a:t>
            </a:r>
            <a:r>
              <a:rPr lang="en-US"/>
              <a:t> NV 5 ngày, BN thấy chảy máu mũi càng nhiều hơn nên đi khám ở BV tỉnh Nha Trang, được chẩn đoán THA (HA lúc đo là 160/… mmHg) và cho thuốc uống về điều trị (Không rõ loại thuốc). BN uống thuốc 2 ngày nhưng không thấy giảm chảy máu nên tự ý ngưng thuốc. Sau đó BN không có điều trị gì thêm.</a:t>
            </a:r>
            <a:endParaRPr/>
          </a:p>
          <a:p>
            <a:pPr indent="-228600" lvl="0" marL="228600" rtl="0" algn="just">
              <a:lnSpc>
                <a:spcPct val="90000"/>
              </a:lnSpc>
              <a:spcBef>
                <a:spcPts val="1000"/>
              </a:spcBef>
              <a:spcAft>
                <a:spcPts val="0"/>
              </a:spcAft>
              <a:buClr>
                <a:schemeClr val="dk1"/>
              </a:buClr>
              <a:buSzPts val="2800"/>
              <a:buChar char="•"/>
            </a:pPr>
            <a:r>
              <a:rPr lang="en-US"/>
              <a:t>Ngày NV, BN thấy tình trạng chảy máu mũi không giảm -&gt; đi khám và NV ở BVCR</a:t>
            </a:r>
            <a:endParaRPr/>
          </a:p>
          <a:p>
            <a:pPr indent="-228600" lvl="0" marL="228600" rtl="0" algn="just">
              <a:lnSpc>
                <a:spcPct val="90000"/>
              </a:lnSpc>
              <a:spcBef>
                <a:spcPts val="1000"/>
              </a:spcBef>
              <a:spcAft>
                <a:spcPts val="0"/>
              </a:spcAft>
              <a:buClr>
                <a:schemeClr val="dk1"/>
              </a:buClr>
              <a:buSzPts val="2800"/>
              <a:buChar char="•"/>
            </a:pPr>
            <a:r>
              <a:rPr lang="en-US"/>
              <a:t>Trong quá trình bệnh, BN không đau ngực, không khó thở, không sốt, không phù, không đau bụng, không có yếu tay chân, đi tiêu phân vàng khuôn, tiểu vàng trong #1.5L/ngày</a:t>
            </a:r>
            <a:endParaRPr/>
          </a:p>
          <a:p>
            <a:pPr indent="-50800" lvl="0" marL="228600" rtl="0" algn="just">
              <a:lnSpc>
                <a:spcPct val="90000"/>
              </a:lnSpc>
              <a:spcBef>
                <a:spcPts val="1000"/>
              </a:spcBef>
              <a:spcAft>
                <a:spcPts val="0"/>
              </a:spcAft>
              <a:buClr>
                <a:schemeClr val="dk1"/>
              </a:buClr>
              <a:buSzPts val="2800"/>
              <a:buNone/>
            </a:pPr>
            <a:r>
              <a:t/>
            </a:r>
            <a:endParaRPr/>
          </a:p>
        </p:txBody>
      </p:sp>
      <p:sp>
        <p:nvSpPr>
          <p:cNvPr id="123" name="Google Shape;123;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6"/>
          <p:cNvSpPr txBox="1"/>
          <p:nvPr>
            <p:ph idx="1" type="body"/>
          </p:nvPr>
        </p:nvSpPr>
        <p:spPr>
          <a:xfrm>
            <a:off x="838200" y="1690688"/>
            <a:ext cx="10515600" cy="4613339"/>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800"/>
              <a:buNone/>
            </a:pPr>
            <a:r>
              <a:rPr lang="en-US"/>
              <a:t>- Tình trạng bệnh nhân lúc nhập viện:</a:t>
            </a:r>
            <a:endParaRPr/>
          </a:p>
          <a:p>
            <a:pPr indent="-228600" lvl="0" marL="228600" rtl="0" algn="just">
              <a:lnSpc>
                <a:spcPct val="90000"/>
              </a:lnSpc>
              <a:spcBef>
                <a:spcPts val="1000"/>
              </a:spcBef>
              <a:spcAft>
                <a:spcPts val="0"/>
              </a:spcAft>
              <a:buClr>
                <a:schemeClr val="dk1"/>
              </a:buClr>
              <a:buSzPts val="2800"/>
              <a:buChar char="•"/>
            </a:pPr>
            <a:r>
              <a:rPr lang="en-US"/>
              <a:t>Tỉnh, tiếp xúc tốt</a:t>
            </a:r>
            <a:endParaRPr/>
          </a:p>
          <a:p>
            <a:pPr indent="-228600" lvl="0" marL="228600" rtl="0" algn="just">
              <a:lnSpc>
                <a:spcPct val="90000"/>
              </a:lnSpc>
              <a:spcBef>
                <a:spcPts val="1000"/>
              </a:spcBef>
              <a:spcAft>
                <a:spcPts val="0"/>
              </a:spcAft>
              <a:buClr>
                <a:schemeClr val="dk1"/>
              </a:buClr>
              <a:buSzPts val="2800"/>
              <a:buChar char="•"/>
            </a:pPr>
            <a:r>
              <a:rPr lang="en-US"/>
              <a:t>Sinh hiệu: NT 20l/p, mạch 110 l/p, HA: 160/90mmHg, nhiệt độ: 37oC</a:t>
            </a:r>
            <a:endParaRPr/>
          </a:p>
          <a:p>
            <a:pPr indent="0" lvl="0" marL="0" rtl="0" algn="just">
              <a:lnSpc>
                <a:spcPct val="90000"/>
              </a:lnSpc>
              <a:spcBef>
                <a:spcPts val="1000"/>
              </a:spcBef>
              <a:spcAft>
                <a:spcPts val="0"/>
              </a:spcAft>
              <a:buClr>
                <a:schemeClr val="dk1"/>
              </a:buClr>
              <a:buSzPts val="2800"/>
              <a:buNone/>
            </a:pPr>
            <a:r>
              <a:rPr lang="en-US"/>
              <a:t>- Diễn tiến sau NV:</a:t>
            </a:r>
            <a:endParaRPr/>
          </a:p>
          <a:p>
            <a:pPr indent="0" lvl="0" marL="0" rtl="0" algn="just">
              <a:lnSpc>
                <a:spcPct val="90000"/>
              </a:lnSpc>
              <a:spcBef>
                <a:spcPts val="1000"/>
              </a:spcBef>
              <a:spcAft>
                <a:spcPts val="0"/>
              </a:spcAft>
              <a:buClr>
                <a:schemeClr val="dk1"/>
              </a:buClr>
              <a:buSzPts val="2800"/>
              <a:buNone/>
            </a:pPr>
            <a:r>
              <a:rPr lang="en-US"/>
              <a:t>+ N1-2: BN hết chảy máu mũi, còn đau đầu, kèm đau nhức khớp bàn ngón 2 bên tay (T)</a:t>
            </a:r>
            <a:endParaRPr/>
          </a:p>
          <a:p>
            <a:pPr indent="0" lvl="0" marL="0" rtl="0" algn="just">
              <a:lnSpc>
                <a:spcPct val="90000"/>
              </a:lnSpc>
              <a:spcBef>
                <a:spcPts val="1000"/>
              </a:spcBef>
              <a:spcAft>
                <a:spcPts val="0"/>
              </a:spcAft>
              <a:buClr>
                <a:schemeClr val="dk1"/>
              </a:buClr>
              <a:buSzPts val="2800"/>
              <a:buNone/>
            </a:pPr>
            <a:r>
              <a:t/>
            </a:r>
            <a:endParaRPr/>
          </a:p>
          <a:p>
            <a:pPr indent="0" lvl="0" marL="0" rtl="0" algn="just">
              <a:lnSpc>
                <a:spcPct val="90000"/>
              </a:lnSpc>
              <a:spcBef>
                <a:spcPts val="1000"/>
              </a:spcBef>
              <a:spcAft>
                <a:spcPts val="0"/>
              </a:spcAft>
              <a:buClr>
                <a:schemeClr val="dk1"/>
              </a:buClr>
              <a:buSzPts val="2800"/>
              <a:buNone/>
            </a:pPr>
            <a:r>
              <a:t/>
            </a:r>
            <a:endParaRPr/>
          </a:p>
        </p:txBody>
      </p:sp>
      <p:sp>
        <p:nvSpPr>
          <p:cNvPr id="130" name="Google Shape;130;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1" name="Google Shape;13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III. BỆNH SỬ</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IV. TIỀN CĂN</a:t>
            </a:r>
            <a:endParaRPr/>
          </a:p>
        </p:txBody>
      </p:sp>
      <p:sp>
        <p:nvSpPr>
          <p:cNvPr id="138" name="Google Shape;138;p7"/>
          <p:cNvSpPr txBox="1"/>
          <p:nvPr>
            <p:ph idx="1" type="body"/>
          </p:nvPr>
        </p:nvSpPr>
        <p:spPr>
          <a:xfrm>
            <a:off x="838200" y="1825624"/>
            <a:ext cx="10515600" cy="4530725"/>
          </a:xfrm>
          <a:prstGeom prst="rect">
            <a:avLst/>
          </a:prstGeom>
          <a:noFill/>
          <a:ln>
            <a:noFill/>
          </a:ln>
        </p:spPr>
        <p:txBody>
          <a:bodyPr anchorCtr="0" anchor="t" bIns="45700" lIns="91425" spcFirstLastPara="1" rIns="91425" wrap="square" tIns="45700">
            <a:normAutofit lnSpcReduction="10000"/>
          </a:bodyPr>
          <a:lstStyle/>
          <a:p>
            <a:pPr indent="-228600" lvl="0" marL="228600" rtl="0" algn="just">
              <a:lnSpc>
                <a:spcPct val="90000"/>
              </a:lnSpc>
              <a:spcBef>
                <a:spcPts val="0"/>
              </a:spcBef>
              <a:spcAft>
                <a:spcPts val="0"/>
              </a:spcAft>
              <a:buClr>
                <a:schemeClr val="dk1"/>
              </a:buClr>
              <a:buSzPts val="2800"/>
              <a:buChar char="•"/>
            </a:pPr>
            <a:r>
              <a:rPr lang="en-US"/>
              <a:t>Nội khoa:</a:t>
            </a:r>
            <a:endParaRPr/>
          </a:p>
          <a:p>
            <a:pPr indent="-228600" lvl="1" marL="685800" rtl="0" algn="just">
              <a:lnSpc>
                <a:spcPct val="90000"/>
              </a:lnSpc>
              <a:spcBef>
                <a:spcPts val="500"/>
              </a:spcBef>
              <a:spcAft>
                <a:spcPts val="0"/>
              </a:spcAft>
              <a:buClr>
                <a:schemeClr val="dk1"/>
              </a:buClr>
              <a:buSzPts val="2400"/>
              <a:buChar char="•"/>
            </a:pPr>
            <a:r>
              <a:rPr lang="en-US"/>
              <a:t>Bệnh nhân bị hen cách đây 55 năm. Trong 1 tháng gần đây, BN không có lên triệu chứng hen ban ngày, không thức giấc vì hen, không dùng thuốc cắt cơn và không giới hạn vận động do hen </a:t>
            </a:r>
            <a:endParaRPr/>
          </a:p>
          <a:p>
            <a:pPr indent="-228600" lvl="1" marL="685800" rtl="0" algn="just">
              <a:lnSpc>
                <a:spcPct val="90000"/>
              </a:lnSpc>
              <a:spcBef>
                <a:spcPts val="500"/>
              </a:spcBef>
              <a:spcAft>
                <a:spcPts val="0"/>
              </a:spcAft>
              <a:buClr>
                <a:schemeClr val="dk1"/>
              </a:buClr>
              <a:buSzPts val="2400"/>
              <a:buChar char="•"/>
            </a:pPr>
            <a:r>
              <a:rPr lang="en-US"/>
              <a:t>Bệnh nhân bị Gout cách đây 10 năm, phát hiện ở trạm xá. Khi nào BN đau khớp do Gout thì gọi nhân viên y tế tới tiêm thuốc (không rõ loại), không có điều trị thuốc thường xuyên tại nhà. </a:t>
            </a:r>
            <a:endParaRPr/>
          </a:p>
          <a:p>
            <a:pPr indent="-228600" lvl="1" marL="685800" rtl="0" algn="just">
              <a:lnSpc>
                <a:spcPct val="90000"/>
              </a:lnSpc>
              <a:spcBef>
                <a:spcPts val="500"/>
              </a:spcBef>
              <a:spcAft>
                <a:spcPts val="0"/>
              </a:spcAft>
              <a:buClr>
                <a:schemeClr val="dk1"/>
              </a:buClr>
              <a:buSzPts val="2400"/>
              <a:buChar char="•"/>
            </a:pPr>
            <a:r>
              <a:rPr lang="en-US"/>
              <a:t>Cách NV 3 tháng, BN th</a:t>
            </a:r>
            <a:r>
              <a:rPr lang="en-US">
                <a:latin typeface="Arial"/>
                <a:ea typeface="Arial"/>
                <a:cs typeface="Arial"/>
                <a:sym typeface="Arial"/>
              </a:rPr>
              <a:t>ỉnh thoảng </a:t>
            </a:r>
            <a:r>
              <a:rPr lang="en-US"/>
              <a:t>đau ngực trái âm ỉ, </a:t>
            </a:r>
            <a:r>
              <a:rPr lang="en-US">
                <a:latin typeface="Arial"/>
                <a:ea typeface="Arial"/>
                <a:cs typeface="Arial"/>
                <a:sym typeface="Arial"/>
              </a:rPr>
              <a:t>từng cơn</a:t>
            </a:r>
            <a:r>
              <a:rPr lang="en-US"/>
              <a:t>, lan khắp ngực mỗi khi làm việc nặng, giảm khi nghỉ ngơi, cơn kéo dài khoảng 5-10’.</a:t>
            </a:r>
            <a:endParaRPr/>
          </a:p>
          <a:p>
            <a:pPr indent="-228600" lvl="1" marL="685800" rtl="0" algn="just">
              <a:lnSpc>
                <a:spcPct val="90000"/>
              </a:lnSpc>
              <a:spcBef>
                <a:spcPts val="500"/>
              </a:spcBef>
              <a:spcAft>
                <a:spcPts val="0"/>
              </a:spcAft>
              <a:buClr>
                <a:schemeClr val="dk1"/>
              </a:buClr>
              <a:buSzPts val="2400"/>
              <a:buChar char="•"/>
            </a:pPr>
            <a:r>
              <a:rPr lang="en-US"/>
              <a:t>Chưa ghi nhận tiền căn THA, ĐTĐ, bệnh lý tim mạch, bệnh gan, bệnh tuyến giáp, ung bướu, huyết học</a:t>
            </a:r>
            <a:endParaRPr/>
          </a:p>
          <a:p>
            <a:pPr indent="-228600" lvl="1" marL="685800" rtl="0" algn="just">
              <a:lnSpc>
                <a:spcPct val="90000"/>
              </a:lnSpc>
              <a:spcBef>
                <a:spcPts val="500"/>
              </a:spcBef>
              <a:spcAft>
                <a:spcPts val="0"/>
              </a:spcAft>
              <a:buClr>
                <a:schemeClr val="dk1"/>
              </a:buClr>
              <a:buSzPts val="2400"/>
              <a:buChar char="•"/>
            </a:pPr>
            <a:r>
              <a:rPr lang="en-US"/>
              <a:t>Chưa từng chảy máu mũi như vậy trước đây</a:t>
            </a:r>
            <a:endParaRPr/>
          </a:p>
          <a:p>
            <a:pPr indent="-76200" lvl="1" marL="685800" rtl="0" algn="just">
              <a:lnSpc>
                <a:spcPct val="90000"/>
              </a:lnSpc>
              <a:spcBef>
                <a:spcPts val="500"/>
              </a:spcBef>
              <a:spcAft>
                <a:spcPts val="0"/>
              </a:spcAft>
              <a:buClr>
                <a:schemeClr val="dk1"/>
              </a:buClr>
              <a:buSzPts val="2400"/>
              <a:buNone/>
            </a:pPr>
            <a:r>
              <a:t/>
            </a:r>
            <a:endParaRPr/>
          </a:p>
          <a:p>
            <a:pPr indent="0" lvl="1" marL="457200" rtl="0" algn="just">
              <a:lnSpc>
                <a:spcPct val="90000"/>
              </a:lnSpc>
              <a:spcBef>
                <a:spcPts val="500"/>
              </a:spcBef>
              <a:spcAft>
                <a:spcPts val="0"/>
              </a:spcAft>
              <a:buClr>
                <a:schemeClr val="dk1"/>
              </a:buClr>
              <a:buSzPts val="2400"/>
              <a:buNone/>
            </a:pPr>
            <a:r>
              <a:t/>
            </a:r>
            <a:endParaRPr/>
          </a:p>
        </p:txBody>
      </p:sp>
      <p:sp>
        <p:nvSpPr>
          <p:cNvPr id="139" name="Google Shape;13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IV. TIỀN CĂN</a:t>
            </a:r>
            <a:endParaRPr/>
          </a:p>
        </p:txBody>
      </p:sp>
      <p:sp>
        <p:nvSpPr>
          <p:cNvPr id="146" name="Google Shape;146;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Ngoại khoa: Chưa từng phẫu thuật, chấn thương trước đây</a:t>
            </a:r>
            <a:endParaRPr/>
          </a:p>
          <a:p>
            <a:pPr indent="-228600" lvl="0" marL="228600" rtl="0" algn="l">
              <a:lnSpc>
                <a:spcPct val="90000"/>
              </a:lnSpc>
              <a:spcBef>
                <a:spcPts val="1000"/>
              </a:spcBef>
              <a:spcAft>
                <a:spcPts val="0"/>
              </a:spcAft>
              <a:buClr>
                <a:schemeClr val="dk1"/>
              </a:buClr>
              <a:buSzPts val="2800"/>
              <a:buChar char="•"/>
            </a:pPr>
            <a:r>
              <a:rPr lang="en-US"/>
              <a:t>Dị ứng: chưa ghi nhận dị ứng thuốc, thức ăn</a:t>
            </a:r>
            <a:endParaRPr/>
          </a:p>
          <a:p>
            <a:pPr indent="-228600" lvl="0" marL="228600" rtl="0" algn="l">
              <a:lnSpc>
                <a:spcPct val="90000"/>
              </a:lnSpc>
              <a:spcBef>
                <a:spcPts val="1000"/>
              </a:spcBef>
              <a:spcAft>
                <a:spcPts val="0"/>
              </a:spcAft>
              <a:buClr>
                <a:schemeClr val="dk1"/>
              </a:buClr>
              <a:buSzPts val="2800"/>
              <a:buChar char="•"/>
            </a:pPr>
            <a:r>
              <a:rPr lang="en-US"/>
              <a:t>Thuốc: Không đang sử dụng thuốc nào trước đợt bệnh này</a:t>
            </a:r>
            <a:endParaRPr/>
          </a:p>
          <a:p>
            <a:pPr indent="-228600" lvl="0" marL="228600" rtl="0" algn="l">
              <a:lnSpc>
                <a:spcPct val="90000"/>
              </a:lnSpc>
              <a:spcBef>
                <a:spcPts val="1000"/>
              </a:spcBef>
              <a:spcAft>
                <a:spcPts val="0"/>
              </a:spcAft>
              <a:buClr>
                <a:schemeClr val="dk1"/>
              </a:buClr>
              <a:buSzPts val="2800"/>
              <a:buChar char="•"/>
            </a:pPr>
            <a:r>
              <a:rPr lang="en-US"/>
              <a:t>Thói quen:</a:t>
            </a:r>
            <a:endParaRPr/>
          </a:p>
          <a:p>
            <a:pPr indent="0" lvl="0" marL="0" rtl="0" algn="l">
              <a:lnSpc>
                <a:spcPct val="90000"/>
              </a:lnSpc>
              <a:spcBef>
                <a:spcPts val="1000"/>
              </a:spcBef>
              <a:spcAft>
                <a:spcPts val="0"/>
              </a:spcAft>
              <a:buClr>
                <a:schemeClr val="dk1"/>
              </a:buClr>
              <a:buSzPts val="2800"/>
              <a:buNone/>
            </a:pPr>
            <a:r>
              <a:rPr lang="en-US"/>
              <a:t>	Hút thuốc lá: hút 30 năm, 1 gói ngày -&gt; 30 gói-năm </a:t>
            </a:r>
            <a:endParaRPr/>
          </a:p>
          <a:p>
            <a:pPr indent="0" lvl="0" marL="0" rtl="0" algn="l">
              <a:lnSpc>
                <a:spcPct val="90000"/>
              </a:lnSpc>
              <a:spcBef>
                <a:spcPts val="1000"/>
              </a:spcBef>
              <a:spcAft>
                <a:spcPts val="0"/>
              </a:spcAft>
              <a:buClr>
                <a:schemeClr val="dk1"/>
              </a:buClr>
              <a:buSzPts val="2800"/>
              <a:buNone/>
            </a:pPr>
            <a:r>
              <a:rPr lang="en-US"/>
              <a:t>	Rượu, bia: 1 tuần uống 2-3 lần, mỗi lần khoảng 10 lon bia</a:t>
            </a:r>
            <a:endParaRPr/>
          </a:p>
          <a:p>
            <a:pPr indent="0" lvl="0" marL="0" rtl="0" algn="l">
              <a:lnSpc>
                <a:spcPct val="90000"/>
              </a:lnSpc>
              <a:spcBef>
                <a:spcPts val="1000"/>
              </a:spcBef>
              <a:spcAft>
                <a:spcPts val="0"/>
              </a:spcAft>
              <a:buClr>
                <a:schemeClr val="dk1"/>
              </a:buClr>
              <a:buSzPts val="2800"/>
              <a:buNone/>
            </a:pPr>
            <a:r>
              <a:rPr lang="en-US"/>
              <a:t>	Ăn uống: Ăn mặn</a:t>
            </a:r>
            <a:endParaRPr/>
          </a:p>
          <a:p>
            <a:pPr indent="-228600" lvl="0" marL="228600" rtl="0" algn="l">
              <a:lnSpc>
                <a:spcPct val="90000"/>
              </a:lnSpc>
              <a:spcBef>
                <a:spcPts val="1000"/>
              </a:spcBef>
              <a:spcAft>
                <a:spcPts val="0"/>
              </a:spcAft>
              <a:buClr>
                <a:schemeClr val="dk1"/>
              </a:buClr>
              <a:buSzPts val="2800"/>
              <a:buChar char="•"/>
            </a:pPr>
            <a:r>
              <a:rPr lang="en-US"/>
              <a:t>Gia đình: Ba bị THA (không rõ tuổi lúc chẩn đoán)</a:t>
            </a:r>
            <a:endParaRPr/>
          </a:p>
        </p:txBody>
      </p:sp>
      <p:sp>
        <p:nvSpPr>
          <p:cNvPr id="147" name="Google Shape;14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 LƯỢC QUA CÁC CƠ QUAN (18h 4/5/2022)</a:t>
            </a:r>
            <a:endParaRPr/>
          </a:p>
        </p:txBody>
      </p:sp>
      <p:sp>
        <p:nvSpPr>
          <p:cNvPr id="154" name="Google Shape;154;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US"/>
              <a:t>Hô hấp: Không khó thở, không ho</a:t>
            </a:r>
            <a:endParaRPr/>
          </a:p>
          <a:p>
            <a:pPr indent="-228600" lvl="0" marL="228600" rtl="0" algn="l">
              <a:lnSpc>
                <a:spcPct val="90000"/>
              </a:lnSpc>
              <a:spcBef>
                <a:spcPts val="1000"/>
              </a:spcBef>
              <a:spcAft>
                <a:spcPts val="0"/>
              </a:spcAft>
              <a:buClr>
                <a:schemeClr val="dk1"/>
              </a:buClr>
              <a:buSzPts val="2800"/>
              <a:buChar char="•"/>
            </a:pPr>
            <a:r>
              <a:rPr lang="en-US"/>
              <a:t>Tim mạch: không hồi hộp, không đánh trống ngực</a:t>
            </a:r>
            <a:endParaRPr/>
          </a:p>
          <a:p>
            <a:pPr indent="-228600" lvl="0" marL="228600" rtl="0" algn="l">
              <a:lnSpc>
                <a:spcPct val="90000"/>
              </a:lnSpc>
              <a:spcBef>
                <a:spcPts val="1000"/>
              </a:spcBef>
              <a:spcAft>
                <a:spcPts val="0"/>
              </a:spcAft>
              <a:buClr>
                <a:schemeClr val="dk1"/>
              </a:buClr>
              <a:buSzPts val="2800"/>
              <a:buChar char="•"/>
            </a:pPr>
            <a:r>
              <a:rPr lang="en-US"/>
              <a:t>Tiêu hoá: không đau bụng, không buồn nôn, không nôn, tiêu phân vàng đóng khuôn </a:t>
            </a:r>
            <a:endParaRPr/>
          </a:p>
          <a:p>
            <a:pPr indent="-228600" lvl="0" marL="228600" rtl="0" algn="l">
              <a:lnSpc>
                <a:spcPct val="90000"/>
              </a:lnSpc>
              <a:spcBef>
                <a:spcPts val="1000"/>
              </a:spcBef>
              <a:spcAft>
                <a:spcPts val="0"/>
              </a:spcAft>
              <a:buClr>
                <a:schemeClr val="dk1"/>
              </a:buClr>
              <a:buSzPts val="2800"/>
              <a:buChar char="•"/>
            </a:pPr>
            <a:r>
              <a:rPr lang="en-US"/>
              <a:t>Tiết niệu: tiểu không gắt buốt, nước tiểu vàng trong</a:t>
            </a:r>
            <a:endParaRPr/>
          </a:p>
          <a:p>
            <a:pPr indent="-228600" lvl="0" marL="228600" rtl="0" algn="l">
              <a:lnSpc>
                <a:spcPct val="90000"/>
              </a:lnSpc>
              <a:spcBef>
                <a:spcPts val="1000"/>
              </a:spcBef>
              <a:spcAft>
                <a:spcPts val="0"/>
              </a:spcAft>
              <a:buClr>
                <a:schemeClr val="dk1"/>
              </a:buClr>
              <a:buSzPts val="2800"/>
              <a:buChar char="•"/>
            </a:pPr>
            <a:r>
              <a:rPr lang="en-US"/>
              <a:t>Thần kinh: Còn đau đầu</a:t>
            </a:r>
            <a:endParaRPr/>
          </a:p>
          <a:p>
            <a:pPr indent="-228600" lvl="0" marL="228600" rtl="0" algn="l">
              <a:lnSpc>
                <a:spcPct val="90000"/>
              </a:lnSpc>
              <a:spcBef>
                <a:spcPts val="1000"/>
              </a:spcBef>
              <a:spcAft>
                <a:spcPts val="0"/>
              </a:spcAft>
              <a:buClr>
                <a:schemeClr val="dk1"/>
              </a:buClr>
              <a:buSzPts val="2800"/>
              <a:buChar char="•"/>
            </a:pPr>
            <a:r>
              <a:rPr lang="en-US"/>
              <a:t>Cơ xương khớp: đau nhức khớp bàn – ngón 2 tay (T)</a:t>
            </a:r>
            <a:endParaRPr/>
          </a:p>
          <a:p>
            <a:pPr indent="-228600" lvl="0" marL="228600" rtl="0" algn="l">
              <a:lnSpc>
                <a:spcPct val="90000"/>
              </a:lnSpc>
              <a:spcBef>
                <a:spcPts val="1000"/>
              </a:spcBef>
              <a:spcAft>
                <a:spcPts val="0"/>
              </a:spcAft>
              <a:buClr>
                <a:schemeClr val="dk1"/>
              </a:buClr>
              <a:buSzPts val="2800"/>
              <a:buChar char="•"/>
            </a:pPr>
            <a:r>
              <a:rPr lang="en-US"/>
              <a:t>Chuyển hóa: Không phù, không sốt</a:t>
            </a:r>
            <a:endParaRPr/>
          </a:p>
          <a:p>
            <a:pPr indent="-228600" lvl="0" marL="228600" rtl="0" algn="l">
              <a:lnSpc>
                <a:spcPct val="90000"/>
              </a:lnSpc>
              <a:spcBef>
                <a:spcPts val="1000"/>
              </a:spcBef>
              <a:spcAft>
                <a:spcPts val="0"/>
              </a:spcAft>
              <a:buClr>
                <a:schemeClr val="dk1"/>
              </a:buClr>
              <a:buSzPts val="2800"/>
              <a:buChar char="•"/>
            </a:pPr>
            <a:r>
              <a:rPr lang="en-US"/>
              <a:t>Không chảy máu mũi</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
        <p:nvSpPr>
          <p:cNvPr id="155" name="Google Shape;155;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2022-04-25T08:47:51Z</dcterms:created>
  <dc:creator>Lê Thái Thanh Khuê</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0x0101006637913FC452F749B0F7676B66EE1558</vt:lpwstr>
  </property>
</Properties>
</file>